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72"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Alice" panose="020B0604020202020204" charset="0"/>
      <p:regular r:id="rId22"/>
    </p:embeddedFont>
    <p:embeddedFont>
      <p:font typeface="Stella"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87412-783B-4BDA-A0ED-C8CBCA7F8FA4}" type="datetimeFigureOut">
              <a:rPr lang="id-ID" smtClean="0"/>
              <a:t>23/02/2023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17047-45DA-4201-9A77-3EABEEB87459}" type="slidenum">
              <a:rPr lang="id-ID" smtClean="0"/>
              <a:t>‹#›</a:t>
            </a:fld>
            <a:endParaRPr lang="id-ID"/>
          </a:p>
        </p:txBody>
      </p:sp>
    </p:spTree>
    <p:extLst>
      <p:ext uri="{BB962C8B-B14F-4D97-AF65-F5344CB8AC3E}">
        <p14:creationId xmlns:p14="http://schemas.microsoft.com/office/powerpoint/2010/main" val="357227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26D17047-45DA-4201-9A77-3EABEEB87459}" type="slidenum">
              <a:rPr lang="id-ID" smtClean="0"/>
              <a:t>14</a:t>
            </a:fld>
            <a:endParaRPr lang="id-ID"/>
          </a:p>
        </p:txBody>
      </p:sp>
    </p:spTree>
    <p:extLst>
      <p:ext uri="{BB962C8B-B14F-4D97-AF65-F5344CB8AC3E}">
        <p14:creationId xmlns:p14="http://schemas.microsoft.com/office/powerpoint/2010/main" val="1715031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8.jpg"/><Relationship Id="rId3" Type="http://schemas.openxmlformats.org/officeDocument/2006/relationships/image" Target="../media/image21.svg"/><Relationship Id="rId7" Type="http://schemas.openxmlformats.org/officeDocument/2006/relationships/image" Target="../media/image16.png"/><Relationship Id="rId12" Type="http://schemas.openxmlformats.org/officeDocument/2006/relationships/image" Target="../media/image37.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6.png"/><Relationship Id="rId5" Type="http://schemas.openxmlformats.org/officeDocument/2006/relationships/image" Target="../media/image9.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sv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18.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9.svg"/><Relationship Id="rId7"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1.svg"/><Relationship Id="rId4" Type="http://schemas.openxmlformats.org/officeDocument/2006/relationships/image" Target="../media/image18.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3.png"/><Relationship Id="rId1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6.png"/><Relationship Id="rId5" Type="http://schemas.openxmlformats.org/officeDocument/2006/relationships/image" Target="../media/image30.png"/><Relationship Id="rId10" Type="http://schemas.openxmlformats.org/officeDocument/2006/relationships/image" Target="../media/image47.svg"/><Relationship Id="rId4" Type="http://schemas.openxmlformats.org/officeDocument/2006/relationships/image" Target="../media/image29.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svg"/><Relationship Id="rId7"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1.svg"/><Relationship Id="rId7"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4.jpeg"/><Relationship Id="rId5" Type="http://schemas.openxmlformats.org/officeDocument/2006/relationships/image" Target="../media/image9.png"/><Relationship Id="rId10" Type="http://schemas.openxmlformats.org/officeDocument/2006/relationships/image" Target="../media/image23.jpeg"/><Relationship Id="rId4" Type="http://schemas.openxmlformats.org/officeDocument/2006/relationships/image" Target="../media/image21.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16.png"/><Relationship Id="rId12" Type="http://schemas.openxmlformats.org/officeDocument/2006/relationships/image" Target="../media/image28.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jpeg"/><Relationship Id="rId5" Type="http://schemas.openxmlformats.org/officeDocument/2006/relationships/image" Target="../media/image9.svg"/><Relationship Id="rId10" Type="http://schemas.openxmlformats.org/officeDocument/2006/relationships/image" Target="../media/image3.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svg"/><Relationship Id="rId7"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1.svg"/><Relationship Id="rId4" Type="http://schemas.openxmlformats.org/officeDocument/2006/relationships/image" Target="../media/image18.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9.png"/><Relationship Id="rId4" Type="http://schemas.openxmlformats.org/officeDocument/2006/relationships/image" Target="../media/image34.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182570" y="1714142"/>
            <a:ext cx="13922861" cy="7170273"/>
          </a:xfrm>
          <a:prstGeom prst="rect">
            <a:avLst/>
          </a:prstGeom>
        </p:spPr>
      </p:pic>
      <p:pic>
        <p:nvPicPr>
          <p:cNvPr id="4" name="Picture 4"/>
          <p:cNvPicPr>
            <a:picLocks noChangeAspect="1"/>
          </p:cNvPicPr>
          <p:nvPr/>
        </p:nvPicPr>
        <p:blipFill>
          <a:blip r:embed="rId4"/>
          <a:srcRect/>
          <a:stretch>
            <a:fillRect/>
          </a:stretch>
        </p:blipFill>
        <p:spPr>
          <a:xfrm>
            <a:off x="14476511" y="3466160"/>
            <a:ext cx="3257840" cy="6075225"/>
          </a:xfrm>
          <a:prstGeom prst="rect">
            <a:avLst/>
          </a:prstGeom>
        </p:spPr>
      </p:pic>
      <p:pic>
        <p:nvPicPr>
          <p:cNvPr id="5" name="Picture 5"/>
          <p:cNvPicPr>
            <a:picLocks noChangeAspect="1"/>
          </p:cNvPicPr>
          <p:nvPr/>
        </p:nvPicPr>
        <p:blipFill>
          <a:blip r:embed="rId5"/>
          <a:srcRect/>
          <a:stretch>
            <a:fillRect/>
          </a:stretch>
        </p:blipFill>
        <p:spPr>
          <a:xfrm>
            <a:off x="12994179" y="5899746"/>
            <a:ext cx="5293821" cy="4387254"/>
          </a:xfrm>
          <a:prstGeom prst="rect">
            <a:avLst/>
          </a:prstGeom>
        </p:spPr>
      </p:pic>
      <p:pic>
        <p:nvPicPr>
          <p:cNvPr id="6" name="Picture 6"/>
          <p:cNvPicPr>
            <a:picLocks noChangeAspect="1"/>
          </p:cNvPicPr>
          <p:nvPr/>
        </p:nvPicPr>
        <p:blipFill>
          <a:blip r:embed="rId6"/>
          <a:srcRect r="42118"/>
          <a:stretch>
            <a:fillRect/>
          </a:stretch>
        </p:blipFill>
        <p:spPr>
          <a:xfrm rot="-1420286">
            <a:off x="-2237101" y="-1706156"/>
            <a:ext cx="8388935" cy="3641465"/>
          </a:xfrm>
          <a:prstGeom prst="rect">
            <a:avLst/>
          </a:prstGeom>
        </p:spPr>
      </p:pic>
      <p:pic>
        <p:nvPicPr>
          <p:cNvPr id="7" name="Picture 7"/>
          <p:cNvPicPr>
            <a:picLocks noChangeAspect="1"/>
          </p:cNvPicPr>
          <p:nvPr/>
        </p:nvPicPr>
        <p:blipFill>
          <a:blip r:embed="rId7"/>
          <a:srcRect/>
          <a:stretch>
            <a:fillRect/>
          </a:stretch>
        </p:blipFill>
        <p:spPr>
          <a:xfrm rot="2318608">
            <a:off x="-943681" y="6186636"/>
            <a:ext cx="3944761" cy="5526811"/>
          </a:xfrm>
          <a:prstGeom prst="rect">
            <a:avLst/>
          </a:prstGeom>
        </p:spPr>
      </p:pic>
      <p:pic>
        <p:nvPicPr>
          <p:cNvPr id="8" name="Picture 8"/>
          <p:cNvPicPr>
            <a:picLocks noChangeAspect="1"/>
          </p:cNvPicPr>
          <p:nvPr/>
        </p:nvPicPr>
        <p:blipFill>
          <a:blip r:embed="rId8"/>
          <a:srcRect/>
          <a:stretch>
            <a:fillRect/>
          </a:stretch>
        </p:blipFill>
        <p:spPr>
          <a:xfrm rot="-6287339">
            <a:off x="575336" y="258203"/>
            <a:ext cx="1964491" cy="2164728"/>
          </a:xfrm>
          <a:prstGeom prst="rect">
            <a:avLst/>
          </a:prstGeom>
        </p:spPr>
      </p:pic>
      <p:sp>
        <p:nvSpPr>
          <p:cNvPr id="9" name="TextBox 9"/>
          <p:cNvSpPr txBox="1"/>
          <p:nvPr/>
        </p:nvSpPr>
        <p:spPr>
          <a:xfrm>
            <a:off x="3097199" y="2898694"/>
            <a:ext cx="12093603" cy="4126955"/>
          </a:xfrm>
          <a:prstGeom prst="rect">
            <a:avLst/>
          </a:prstGeom>
        </p:spPr>
        <p:txBody>
          <a:bodyPr lIns="0" tIns="0" rIns="0" bIns="0" rtlCol="0" anchor="t">
            <a:spAutoFit/>
          </a:bodyPr>
          <a:lstStyle/>
          <a:p>
            <a:pPr algn="ctr">
              <a:lnSpc>
                <a:spcPts val="16001"/>
              </a:lnSpc>
            </a:pPr>
            <a:r>
              <a:rPr lang="id-ID" sz="13914" dirty="0" smtClean="0">
                <a:solidFill>
                  <a:srgbClr val="5D3E18"/>
                </a:solidFill>
                <a:latin typeface="Stella"/>
              </a:rPr>
              <a:t>EKSPOR</a:t>
            </a:r>
            <a:endParaRPr lang="en-US" sz="13914" dirty="0">
              <a:solidFill>
                <a:srgbClr val="5D3E18"/>
              </a:solidFill>
              <a:latin typeface="Stella"/>
            </a:endParaRPr>
          </a:p>
          <a:p>
            <a:pPr algn="ctr">
              <a:lnSpc>
                <a:spcPts val="16001"/>
              </a:lnSpc>
            </a:pPr>
            <a:r>
              <a:rPr lang="id-ID" sz="13914" dirty="0" smtClean="0">
                <a:solidFill>
                  <a:srgbClr val="5D3E18"/>
                </a:solidFill>
                <a:latin typeface="Stella"/>
              </a:rPr>
              <a:t>IMPOR</a:t>
            </a:r>
            <a:endParaRPr lang="en-US" sz="13914" dirty="0">
              <a:solidFill>
                <a:srgbClr val="5D3E18"/>
              </a:solidFill>
              <a:latin typeface="Stella"/>
            </a:endParaRPr>
          </a:p>
        </p:txBody>
      </p:sp>
      <p:sp>
        <p:nvSpPr>
          <p:cNvPr id="10" name="TextBox 10"/>
          <p:cNvSpPr txBox="1"/>
          <p:nvPr/>
        </p:nvSpPr>
        <p:spPr>
          <a:xfrm>
            <a:off x="5361119" y="632912"/>
            <a:ext cx="7565761" cy="676917"/>
          </a:xfrm>
          <a:prstGeom prst="rect">
            <a:avLst/>
          </a:prstGeom>
        </p:spPr>
        <p:txBody>
          <a:bodyPr lIns="0" tIns="0" rIns="0" bIns="0" rtlCol="0" anchor="t">
            <a:spAutoFit/>
          </a:bodyPr>
          <a:lstStyle/>
          <a:p>
            <a:pPr algn="ctr">
              <a:lnSpc>
                <a:spcPts val="5719"/>
              </a:lnSpc>
            </a:pPr>
            <a:r>
              <a:rPr lang="en-US" sz="4085" dirty="0" err="1">
                <a:solidFill>
                  <a:srgbClr val="000000"/>
                </a:solidFill>
                <a:latin typeface="Alice"/>
              </a:rPr>
              <a:t>Universitas</a:t>
            </a:r>
            <a:r>
              <a:rPr lang="en-US" sz="4085" dirty="0">
                <a:solidFill>
                  <a:srgbClr val="000000"/>
                </a:solidFill>
                <a:latin typeface="Alice"/>
              </a:rPr>
              <a:t> </a:t>
            </a:r>
            <a:r>
              <a:rPr lang="id-ID" sz="4085" dirty="0" smtClean="0">
                <a:solidFill>
                  <a:srgbClr val="000000"/>
                </a:solidFill>
                <a:latin typeface="Alice"/>
              </a:rPr>
              <a:t>Negeri Jakarta</a:t>
            </a:r>
            <a:endParaRPr lang="en-US" sz="4085" dirty="0">
              <a:solidFill>
                <a:srgbClr val="000000"/>
              </a:solidFill>
              <a:latin typeface="Alice"/>
            </a:endParaRPr>
          </a:p>
        </p:txBody>
      </p:sp>
      <p:sp>
        <p:nvSpPr>
          <p:cNvPr id="11" name="TextBox 11"/>
          <p:cNvSpPr txBox="1"/>
          <p:nvPr/>
        </p:nvSpPr>
        <p:spPr>
          <a:xfrm>
            <a:off x="5361119" y="8570846"/>
            <a:ext cx="7565761" cy="602729"/>
          </a:xfrm>
          <a:prstGeom prst="rect">
            <a:avLst/>
          </a:prstGeom>
        </p:spPr>
        <p:txBody>
          <a:bodyPr lIns="0" tIns="0" rIns="0" bIns="0" rtlCol="0" anchor="t">
            <a:spAutoFit/>
          </a:bodyPr>
          <a:lstStyle/>
          <a:p>
            <a:pPr algn="ctr">
              <a:lnSpc>
                <a:spcPts val="4739"/>
              </a:lnSpc>
            </a:pPr>
            <a:endParaRPr lang="en-US" sz="4085" dirty="0">
              <a:solidFill>
                <a:srgbClr val="000000"/>
              </a:solidFill>
              <a:latin typeface="Alice"/>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7894" y="2171790"/>
            <a:ext cx="3949330" cy="36317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37" name="Picture 3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763851" y="1350011"/>
            <a:ext cx="8382168" cy="1021100"/>
          </a:xfrm>
          <a:prstGeom prst="rect">
            <a:avLst/>
          </a:prstGeom>
        </p:spPr>
      </p:pic>
      <p:pic>
        <p:nvPicPr>
          <p:cNvPr id="38" name="Picture 38"/>
          <p:cNvPicPr>
            <a:picLocks noChangeAspect="1"/>
          </p:cNvPicPr>
          <p:nvPr/>
        </p:nvPicPr>
        <p:blipFill>
          <a:blip r:embed="rId4" cstate="print">
            <a:alphaModFix amt="28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2788469">
            <a:off x="15404662" y="7108441"/>
            <a:ext cx="6553358" cy="6825401"/>
          </a:xfrm>
          <a:prstGeom prst="rect">
            <a:avLst/>
          </a:prstGeom>
        </p:spPr>
      </p:pic>
      <p:grpSp>
        <p:nvGrpSpPr>
          <p:cNvPr id="39" name="Group 39"/>
          <p:cNvGrpSpPr/>
          <p:nvPr/>
        </p:nvGrpSpPr>
        <p:grpSpPr>
          <a:xfrm>
            <a:off x="16764268" y="533668"/>
            <a:ext cx="990063" cy="990063"/>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42" name="Picture 42"/>
          <p:cNvPicPr>
            <a:picLocks noChangeAspect="1"/>
          </p:cNvPicPr>
          <p:nvPr/>
        </p:nvPicPr>
        <p:blipFill>
          <a:blip r:embed="rId6"/>
          <a:srcRect/>
          <a:stretch>
            <a:fillRect/>
          </a:stretch>
        </p:blipFill>
        <p:spPr>
          <a:xfrm rot="-10800000">
            <a:off x="-310361" y="-1530920"/>
            <a:ext cx="16230600" cy="2880932"/>
          </a:xfrm>
          <a:prstGeom prst="rect">
            <a:avLst/>
          </a:prstGeom>
        </p:spPr>
      </p:pic>
      <p:pic>
        <p:nvPicPr>
          <p:cNvPr id="43" name="Picture 43"/>
          <p:cNvPicPr>
            <a:picLocks noChangeAspect="1"/>
          </p:cNvPicPr>
          <p:nvPr/>
        </p:nvPicPr>
        <p:blipFill>
          <a:blip r:embed="rId7"/>
          <a:srcRect/>
          <a:stretch>
            <a:fillRect/>
          </a:stretch>
        </p:blipFill>
        <p:spPr>
          <a:xfrm>
            <a:off x="294000" y="665328"/>
            <a:ext cx="1791259" cy="2002906"/>
          </a:xfrm>
          <a:prstGeom prst="rect">
            <a:avLst/>
          </a:prstGeom>
        </p:spPr>
      </p:pic>
      <p:pic>
        <p:nvPicPr>
          <p:cNvPr id="44" name="Picture 44"/>
          <p:cNvPicPr>
            <a:picLocks noChangeAspect="1"/>
          </p:cNvPicPr>
          <p:nvPr/>
        </p:nvPicPr>
        <p:blipFill>
          <a:blip r:embed="rId8"/>
          <a:srcRect/>
          <a:stretch>
            <a:fillRect/>
          </a:stretch>
        </p:blipFill>
        <p:spPr>
          <a:xfrm rot="-10418094">
            <a:off x="4743834" y="8557427"/>
            <a:ext cx="16230600" cy="3459147"/>
          </a:xfrm>
          <a:prstGeom prst="rect">
            <a:avLst/>
          </a:prstGeom>
        </p:spPr>
      </p:pic>
      <p:pic>
        <p:nvPicPr>
          <p:cNvPr id="45" name="Picture 45"/>
          <p:cNvPicPr>
            <a:picLocks noChangeAspect="1"/>
          </p:cNvPicPr>
          <p:nvPr/>
        </p:nvPicPr>
        <p:blipFill>
          <a:blip r:embed="rId9"/>
          <a:srcRect/>
          <a:stretch>
            <a:fillRect/>
          </a:stretch>
        </p:blipFill>
        <p:spPr>
          <a:xfrm rot="-464582">
            <a:off x="-953385" y="5666494"/>
            <a:ext cx="2494769" cy="6594103"/>
          </a:xfrm>
          <a:prstGeom prst="rect">
            <a:avLst/>
          </a:prstGeom>
        </p:spPr>
      </p:pic>
      <p:pic>
        <p:nvPicPr>
          <p:cNvPr id="46" name="Picture 46"/>
          <p:cNvPicPr>
            <a:picLocks noChangeAspect="1"/>
          </p:cNvPicPr>
          <p:nvPr/>
        </p:nvPicPr>
        <p:blipFill>
          <a:blip r:embed="rId10"/>
          <a:srcRect/>
          <a:stretch>
            <a:fillRect/>
          </a:stretch>
        </p:blipFill>
        <p:spPr>
          <a:xfrm>
            <a:off x="1189629" y="8385042"/>
            <a:ext cx="2746913" cy="5122449"/>
          </a:xfrm>
          <a:prstGeom prst="rect">
            <a:avLst/>
          </a:prstGeom>
        </p:spPr>
      </p:pic>
      <p:sp>
        <p:nvSpPr>
          <p:cNvPr id="47" name="TextBox 47"/>
          <p:cNvSpPr txBox="1"/>
          <p:nvPr/>
        </p:nvSpPr>
        <p:spPr>
          <a:xfrm>
            <a:off x="1939588" y="2757860"/>
            <a:ext cx="11928812" cy="6078587"/>
          </a:xfrm>
          <a:prstGeom prst="rect">
            <a:avLst/>
          </a:prstGeom>
        </p:spPr>
        <p:txBody>
          <a:bodyPr wrap="square" lIns="0" tIns="0" rIns="0" bIns="0" rtlCol="0" anchor="t">
            <a:spAutoFit/>
          </a:bodyPr>
          <a:lstStyle/>
          <a:p>
            <a:pPr marL="285750" lvl="0" indent="-285750">
              <a:buFont typeface="Arial" panose="020B0604020202020204" pitchFamily="34" charset="0"/>
              <a:buChar char="•"/>
            </a:pPr>
            <a:r>
              <a:rPr lang="id-ID" sz="2400" dirty="0"/>
              <a:t>Bill Of Lading (BL) -&gt; Perusahaan Forwarder</a:t>
            </a:r>
          </a:p>
          <a:p>
            <a:pPr marL="285750" lvl="0" indent="-285750">
              <a:buFont typeface="Arial" panose="020B0604020202020204" pitchFamily="34" charset="0"/>
              <a:buChar char="•"/>
            </a:pPr>
            <a:r>
              <a:rPr lang="id-ID" sz="2400" dirty="0"/>
              <a:t>Invoice -&gt; Eksportir</a:t>
            </a:r>
          </a:p>
          <a:p>
            <a:pPr marL="285750" lvl="0" indent="-285750">
              <a:buFont typeface="Arial" panose="020B0604020202020204" pitchFamily="34" charset="0"/>
              <a:buChar char="•"/>
            </a:pPr>
            <a:r>
              <a:rPr lang="id-ID" sz="2400" dirty="0"/>
              <a:t>Packing List -&gt; Eksportir</a:t>
            </a:r>
          </a:p>
          <a:p>
            <a:pPr marL="285750" lvl="0" indent="-285750">
              <a:buFont typeface="Arial" panose="020B0604020202020204" pitchFamily="34" charset="0"/>
              <a:buChar char="•"/>
            </a:pPr>
            <a:r>
              <a:rPr lang="id-ID" sz="2400" dirty="0"/>
              <a:t>Certificate Of Origin (COO) -&gt; Kantor Kementrian Perdagangan</a:t>
            </a:r>
          </a:p>
          <a:p>
            <a:pPr marL="285750" lvl="0" indent="-285750">
              <a:buFont typeface="Arial" panose="020B0604020202020204" pitchFamily="34" charset="0"/>
              <a:buChar char="•"/>
            </a:pPr>
            <a:r>
              <a:rPr lang="id-ID" sz="2400" dirty="0"/>
              <a:t>Shipping Agent Certificate -&gt; Perusahaan Agen Pelayaran</a:t>
            </a:r>
          </a:p>
          <a:p>
            <a:pPr marL="285750" lvl="0" indent="-285750">
              <a:buFont typeface="Arial" panose="020B0604020202020204" pitchFamily="34" charset="0"/>
              <a:buChar char="•"/>
            </a:pPr>
            <a:r>
              <a:rPr lang="id-ID" sz="2400" dirty="0"/>
              <a:t>Insurance Policy -&gt; Perusahaan Asuransi</a:t>
            </a:r>
          </a:p>
          <a:p>
            <a:pPr marL="285750" lvl="0" indent="-285750">
              <a:buFont typeface="Arial" panose="020B0604020202020204" pitchFamily="34" charset="0"/>
              <a:buChar char="•"/>
            </a:pPr>
            <a:r>
              <a:rPr lang="id-ID" sz="2400" dirty="0"/>
              <a:t>Exporter Certificate -&gt; Eksportir</a:t>
            </a:r>
          </a:p>
          <a:p>
            <a:pPr marL="285750" lvl="0" indent="-285750">
              <a:buFont typeface="Arial" panose="020B0604020202020204" pitchFamily="34" charset="0"/>
              <a:buChar char="•"/>
            </a:pPr>
            <a:r>
              <a:rPr lang="id-ID" sz="2400" dirty="0"/>
              <a:t>Manufacturer’s Certificate -&gt; Produsen/Supplier</a:t>
            </a:r>
          </a:p>
          <a:p>
            <a:pPr marL="285750" lvl="0" indent="-285750">
              <a:buFont typeface="Arial" panose="020B0604020202020204" pitchFamily="34" charset="0"/>
              <a:buChar char="•"/>
            </a:pPr>
            <a:r>
              <a:rPr lang="en-US" sz="2400" dirty="0"/>
              <a:t>Beneficiary’s Certificate</a:t>
            </a:r>
            <a:r>
              <a:rPr lang="id-ID" sz="2400" dirty="0"/>
              <a:t> -&gt; Eksportir</a:t>
            </a:r>
          </a:p>
          <a:p>
            <a:pPr marL="285750" lvl="0" indent="-285750">
              <a:buFont typeface="Arial" panose="020B0604020202020204" pitchFamily="34" charset="0"/>
              <a:buChar char="•"/>
            </a:pPr>
            <a:r>
              <a:rPr lang="en-US" sz="2400" dirty="0"/>
              <a:t>Surveyor’s Certificate / Inspection’s Certificate</a:t>
            </a:r>
            <a:r>
              <a:rPr lang="id-ID" sz="2400" dirty="0"/>
              <a:t> -&gt;  Independent Surveyor</a:t>
            </a:r>
          </a:p>
          <a:p>
            <a:pPr marL="285750" lvl="0" indent="-285750">
              <a:buFont typeface="Arial" panose="020B0604020202020204" pitchFamily="34" charset="0"/>
              <a:buChar char="•"/>
            </a:pPr>
            <a:r>
              <a:rPr lang="en-US" sz="2400" dirty="0"/>
              <a:t>Drafts</a:t>
            </a:r>
            <a:r>
              <a:rPr lang="id-ID" sz="2400" dirty="0"/>
              <a:t> -&gt; Bank</a:t>
            </a:r>
          </a:p>
          <a:p>
            <a:pPr marL="285750" lvl="0" indent="-285750">
              <a:buFont typeface="Arial" panose="020B0604020202020204" pitchFamily="34" charset="0"/>
              <a:buChar char="•"/>
            </a:pPr>
            <a:r>
              <a:rPr lang="en-US" sz="2400" dirty="0"/>
              <a:t>Certificate of Quality</a:t>
            </a:r>
            <a:r>
              <a:rPr lang="id-ID" sz="2400" dirty="0"/>
              <a:t> -&gt; Balai Pengujian dan Sertifikasi Mutu Barang</a:t>
            </a:r>
          </a:p>
          <a:p>
            <a:pPr marL="285750" lvl="0" indent="-285750">
              <a:buFont typeface="Arial" panose="020B0604020202020204" pitchFamily="34" charset="0"/>
              <a:buChar char="•"/>
            </a:pPr>
            <a:r>
              <a:rPr lang="en-US" sz="2400" dirty="0"/>
              <a:t>Manufacturer’s Quality Certificate</a:t>
            </a:r>
            <a:r>
              <a:rPr lang="id-ID" sz="2400" dirty="0"/>
              <a:t> -&gt; Pabrik Pembuat Barang Ekspor</a:t>
            </a:r>
          </a:p>
          <a:p>
            <a:pPr marL="285750" lvl="0" indent="-285750">
              <a:buFont typeface="Arial" panose="020B0604020202020204" pitchFamily="34" charset="0"/>
              <a:buChar char="•"/>
            </a:pPr>
            <a:r>
              <a:rPr lang="en-US" sz="2400" dirty="0" err="1"/>
              <a:t>Sanitasi</a:t>
            </a:r>
            <a:r>
              <a:rPr lang="en-US" sz="2400" dirty="0"/>
              <a:t> </a:t>
            </a:r>
            <a:r>
              <a:rPr lang="en-US" sz="2400" dirty="0" err="1"/>
              <a:t>Helath</a:t>
            </a:r>
            <a:r>
              <a:rPr lang="en-US" sz="2400" dirty="0"/>
              <a:t> And Veterinary Certificate</a:t>
            </a:r>
            <a:r>
              <a:rPr lang="id-ID" sz="2400" dirty="0"/>
              <a:t> -&gt; Dinas Peternakan</a:t>
            </a:r>
          </a:p>
          <a:p>
            <a:pPr marL="285750" lvl="0" indent="-285750">
              <a:buFont typeface="Arial" panose="020B0604020202020204" pitchFamily="34" charset="0"/>
              <a:buChar char="•"/>
            </a:pPr>
            <a:r>
              <a:rPr lang="en-US" sz="2400" dirty="0"/>
              <a:t>Weight Note And Measurement List</a:t>
            </a:r>
            <a:r>
              <a:rPr lang="id-ID" sz="2400" dirty="0"/>
              <a:t> -&gt; Perusahaan Jasa Transportasi</a:t>
            </a:r>
          </a:p>
          <a:p>
            <a:pPr marL="302259" lvl="1" algn="l">
              <a:lnSpc>
                <a:spcPts val="4199"/>
              </a:lnSpc>
            </a:pPr>
            <a:endParaRPr lang="en-US" sz="2799" dirty="0">
              <a:solidFill>
                <a:srgbClr val="000000"/>
              </a:solidFill>
              <a:latin typeface="Alice"/>
            </a:endParaRPr>
          </a:p>
        </p:txBody>
      </p:sp>
      <p:sp>
        <p:nvSpPr>
          <p:cNvPr id="48" name="TextBox 48"/>
          <p:cNvSpPr txBox="1"/>
          <p:nvPr/>
        </p:nvSpPr>
        <p:spPr>
          <a:xfrm>
            <a:off x="5201252" y="1260385"/>
            <a:ext cx="6480240" cy="810286"/>
          </a:xfrm>
          <a:prstGeom prst="rect">
            <a:avLst/>
          </a:prstGeom>
        </p:spPr>
        <p:txBody>
          <a:bodyPr lIns="0" tIns="0" rIns="0" bIns="0" rtlCol="0" anchor="t">
            <a:spAutoFit/>
          </a:bodyPr>
          <a:lstStyle/>
          <a:p>
            <a:pPr marL="0" lvl="0" indent="0" algn="ctr">
              <a:lnSpc>
                <a:spcPts val="7758"/>
              </a:lnSpc>
              <a:spcBef>
                <a:spcPct val="0"/>
              </a:spcBef>
            </a:pPr>
            <a:r>
              <a:rPr lang="id-ID" sz="2300" dirty="0" smtClean="0">
                <a:solidFill>
                  <a:srgbClr val="5D3E18"/>
                </a:solidFill>
                <a:latin typeface="Stella"/>
              </a:rPr>
              <a:t>DOKUMEN YANG DIBUTUHKAN SAAT EKSPOR DAN ASALNYA</a:t>
            </a:r>
            <a:endParaRPr lang="en-US" sz="2300" dirty="0">
              <a:solidFill>
                <a:srgbClr val="5D3E18"/>
              </a:solidFill>
              <a:latin typeface="Stella"/>
            </a:endParaRPr>
          </a:p>
        </p:txBody>
      </p:sp>
      <p:sp>
        <p:nvSpPr>
          <p:cNvPr id="49" name="TextBox 49"/>
          <p:cNvSpPr txBox="1"/>
          <p:nvPr/>
        </p:nvSpPr>
        <p:spPr>
          <a:xfrm>
            <a:off x="16967597" y="570078"/>
            <a:ext cx="583406"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07</a:t>
            </a:r>
          </a:p>
        </p:txBody>
      </p:sp>
      <p:pic>
        <p:nvPicPr>
          <p:cNvPr id="50" name="Picture 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2121" y="2074135"/>
            <a:ext cx="3197607" cy="3957307"/>
          </a:xfrm>
          <a:prstGeom prst="rect">
            <a:avLst/>
          </a:prstGeom>
        </p:spPr>
      </p:pic>
      <p:pic>
        <p:nvPicPr>
          <p:cNvPr id="51" name="Picture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94729" y="2701473"/>
            <a:ext cx="3051669" cy="3451932"/>
          </a:xfrm>
          <a:prstGeom prst="rect">
            <a:avLst/>
          </a:prstGeom>
        </p:spPr>
      </p:pic>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263974" y="6260550"/>
            <a:ext cx="2958387" cy="41885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8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788469">
            <a:off x="11580428" y="-5188226"/>
            <a:ext cx="8319136" cy="8664481"/>
          </a:xfrm>
          <a:prstGeom prst="rect">
            <a:avLst/>
          </a:prstGeom>
        </p:spPr>
      </p:pic>
      <p:pic>
        <p:nvPicPr>
          <p:cNvPr id="3" name="Picture 3"/>
          <p:cNvPicPr>
            <a:picLocks noChangeAspect="1"/>
          </p:cNvPicPr>
          <p:nvPr/>
        </p:nvPicPr>
        <p:blipFill>
          <a:blip r:embed="rId4"/>
          <a:srcRect l="5832" r="5832"/>
          <a:stretch>
            <a:fillRect/>
          </a:stretch>
        </p:blipFill>
        <p:spPr>
          <a:xfrm rot="9944175">
            <a:off x="-1509991" y="-794269"/>
            <a:ext cx="14527710" cy="2919195"/>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4155690" y="1275771"/>
            <a:ext cx="9976620" cy="1215334"/>
          </a:xfrm>
          <a:prstGeom prst="rect">
            <a:avLst/>
          </a:prstGeom>
        </p:spPr>
      </p:pic>
      <p:grpSp>
        <p:nvGrpSpPr>
          <p:cNvPr id="5" name="Group 5"/>
          <p:cNvGrpSpPr/>
          <p:nvPr/>
        </p:nvGrpSpPr>
        <p:grpSpPr>
          <a:xfrm>
            <a:off x="16764268" y="533668"/>
            <a:ext cx="990063" cy="99006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7"/>
          <a:srcRect/>
          <a:stretch>
            <a:fillRect/>
          </a:stretch>
        </p:blipFill>
        <p:spPr>
          <a:xfrm rot="-1641171">
            <a:off x="15176977" y="6096877"/>
            <a:ext cx="3927809" cy="5503060"/>
          </a:xfrm>
          <a:prstGeom prst="rect">
            <a:avLst/>
          </a:prstGeom>
        </p:spPr>
      </p:pic>
      <p:pic>
        <p:nvPicPr>
          <p:cNvPr id="13" name="Picture 13"/>
          <p:cNvPicPr>
            <a:picLocks noChangeAspect="1"/>
          </p:cNvPicPr>
          <p:nvPr/>
        </p:nvPicPr>
        <p:blipFill>
          <a:blip r:embed="rId8"/>
          <a:srcRect/>
          <a:stretch>
            <a:fillRect/>
          </a:stretch>
        </p:blipFill>
        <p:spPr>
          <a:xfrm>
            <a:off x="16764268" y="4601270"/>
            <a:ext cx="2021331" cy="2227362"/>
          </a:xfrm>
          <a:prstGeom prst="rect">
            <a:avLst/>
          </a:prstGeom>
        </p:spPr>
      </p:pic>
      <p:pic>
        <p:nvPicPr>
          <p:cNvPr id="14" name="Picture 14"/>
          <p:cNvPicPr>
            <a:picLocks noChangeAspect="1"/>
          </p:cNvPicPr>
          <p:nvPr/>
        </p:nvPicPr>
        <p:blipFill>
          <a:blip r:embed="rId9"/>
          <a:srcRect/>
          <a:stretch>
            <a:fillRect/>
          </a:stretch>
        </p:blipFill>
        <p:spPr>
          <a:xfrm rot="94790">
            <a:off x="-2451352" y="-994516"/>
            <a:ext cx="12685503" cy="2703598"/>
          </a:xfrm>
          <a:prstGeom prst="rect">
            <a:avLst/>
          </a:prstGeom>
        </p:spPr>
      </p:pic>
      <p:sp>
        <p:nvSpPr>
          <p:cNvPr id="17" name="TextBox 17"/>
          <p:cNvSpPr txBox="1"/>
          <p:nvPr/>
        </p:nvSpPr>
        <p:spPr>
          <a:xfrm>
            <a:off x="16942519" y="570078"/>
            <a:ext cx="633561"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08</a:t>
            </a:r>
          </a:p>
        </p:txBody>
      </p:sp>
      <p:sp>
        <p:nvSpPr>
          <p:cNvPr id="18" name="TextBox 18"/>
          <p:cNvSpPr txBox="1"/>
          <p:nvPr/>
        </p:nvSpPr>
        <p:spPr>
          <a:xfrm>
            <a:off x="5951058" y="1235598"/>
            <a:ext cx="5933998" cy="1243930"/>
          </a:xfrm>
          <a:prstGeom prst="rect">
            <a:avLst/>
          </a:prstGeom>
        </p:spPr>
        <p:txBody>
          <a:bodyPr lIns="0" tIns="0" rIns="0" bIns="0" rtlCol="0" anchor="t">
            <a:spAutoFit/>
          </a:bodyPr>
          <a:lstStyle/>
          <a:p>
            <a:pPr algn="ctr">
              <a:lnSpc>
                <a:spcPts val="9697"/>
              </a:lnSpc>
            </a:pPr>
            <a:r>
              <a:rPr lang="id-ID" sz="3600" dirty="0" smtClean="0">
                <a:solidFill>
                  <a:srgbClr val="5D3E18"/>
                </a:solidFill>
                <a:latin typeface="Stella"/>
              </a:rPr>
              <a:t>UKURAN CONTAINER SIZE (20’, 40’)</a:t>
            </a:r>
            <a:endParaRPr lang="en-US" sz="3600" dirty="0">
              <a:solidFill>
                <a:srgbClr val="5D3E18"/>
              </a:solidFill>
              <a:latin typeface="Stella"/>
            </a:endParaRPr>
          </a:p>
        </p:txBody>
      </p:sp>
      <p:pic>
        <p:nvPicPr>
          <p:cNvPr id="25" name="Picture 24"/>
          <p:cNvPicPr/>
          <p:nvPr/>
        </p:nvPicPr>
        <p:blipFill rotWithShape="1">
          <a:blip r:embed="rId10" cstate="print">
            <a:extLst>
              <a:ext uri="{28A0092B-C50C-407E-A947-70E740481C1C}">
                <a14:useLocalDpi xmlns:a14="http://schemas.microsoft.com/office/drawing/2010/main" val="0"/>
              </a:ext>
            </a:extLst>
          </a:blip>
          <a:srcRect b="72007"/>
          <a:stretch/>
        </p:blipFill>
        <p:spPr bwMode="auto">
          <a:xfrm>
            <a:off x="3124200" y="2531278"/>
            <a:ext cx="11582400" cy="3632667"/>
          </a:xfrm>
          <a:prstGeom prst="rect">
            <a:avLst/>
          </a:prstGeom>
          <a:noFill/>
          <a:ln>
            <a:noFill/>
          </a:ln>
          <a:effectLst/>
          <a:extLst/>
        </p:spPr>
      </p:pic>
      <p:pic>
        <p:nvPicPr>
          <p:cNvPr id="27" name="Picture 26"/>
          <p:cNvPicPr/>
          <p:nvPr/>
        </p:nvPicPr>
        <p:blipFill rotWithShape="1">
          <a:blip r:embed="rId10">
            <a:extLst>
              <a:ext uri="{28A0092B-C50C-407E-A947-70E740481C1C}">
                <a14:useLocalDpi xmlns:a14="http://schemas.microsoft.com/office/drawing/2010/main" val="0"/>
              </a:ext>
            </a:extLst>
          </a:blip>
          <a:srcRect l="1408" t="34861" r="2691" b="37407"/>
          <a:stretch/>
        </p:blipFill>
        <p:spPr bwMode="auto">
          <a:xfrm>
            <a:off x="3124200" y="6204118"/>
            <a:ext cx="11582400" cy="3968582"/>
          </a:xfrm>
          <a:prstGeom prst="rect">
            <a:avLst/>
          </a:prstGeom>
          <a:noFill/>
          <a:ln>
            <a:noFill/>
          </a:ln>
          <a:effectLs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714957">
            <a:off x="42950" y="-469751"/>
            <a:ext cx="19619797" cy="3715499"/>
          </a:xfrm>
          <a:prstGeom prst="rect">
            <a:avLst/>
          </a:prstGeom>
        </p:spPr>
      </p:pic>
      <p:pic>
        <p:nvPicPr>
          <p:cNvPr id="3" name="Picture 3"/>
          <p:cNvPicPr>
            <a:picLocks noChangeAspect="1"/>
          </p:cNvPicPr>
          <p:nvPr/>
        </p:nvPicPr>
        <p:blipFill>
          <a:blip r:embed="rId3">
            <a:alphaModFix amt="28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2788469">
            <a:off x="9985855" y="7598756"/>
            <a:ext cx="8319136" cy="8664481"/>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4155690" y="444344"/>
            <a:ext cx="9976620" cy="1215334"/>
          </a:xfrm>
          <a:prstGeom prst="rect">
            <a:avLst/>
          </a:prstGeom>
        </p:spPr>
      </p:pic>
      <p:grpSp>
        <p:nvGrpSpPr>
          <p:cNvPr id="5" name="Group 5"/>
          <p:cNvGrpSpPr/>
          <p:nvPr/>
        </p:nvGrpSpPr>
        <p:grpSpPr>
          <a:xfrm>
            <a:off x="533668" y="397935"/>
            <a:ext cx="990063" cy="99006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667000" y="1825839"/>
            <a:ext cx="12694280" cy="3323987"/>
          </a:xfrm>
          <a:prstGeom prst="rect">
            <a:avLst/>
          </a:prstGeom>
        </p:spPr>
        <p:txBody>
          <a:bodyPr lIns="0" tIns="0" rIns="0" bIns="0" rtlCol="0" anchor="t">
            <a:spAutoFit/>
          </a:bodyPr>
          <a:lstStyle/>
          <a:p>
            <a:pPr lvl="0"/>
            <a:r>
              <a:rPr lang="id-ID" sz="2400" b="1" dirty="0"/>
              <a:t>FCL (Full Container Load)</a:t>
            </a:r>
            <a:endParaRPr lang="id-ID" sz="2400" dirty="0"/>
          </a:p>
          <a:p>
            <a:r>
              <a:rPr lang="id-ID" sz="2400" dirty="0"/>
              <a:t>FCL (Full Container Load) adalah pengiriman barang dengan menggunakan satu kontainer penuh yang dimiliki oleh satu pengirim. Semua barang dalam kontainer itu milik satu orang tidak bercampur dengan barang orang lain.</a:t>
            </a:r>
          </a:p>
          <a:p>
            <a:pPr lvl="0"/>
            <a:r>
              <a:rPr lang="id-ID" sz="2400" b="1" dirty="0"/>
              <a:t>LCL (Less Container Load)</a:t>
            </a:r>
            <a:endParaRPr lang="id-ID" sz="2400" dirty="0"/>
          </a:p>
          <a:p>
            <a:r>
              <a:rPr lang="id-ID" sz="2400" dirty="0"/>
              <a:t>LCL (Less Container Load) adalah pengiriman barang dengan menggunakan kontainer dimana pengiriman barang dalam satu kontainer penuh terdiri dari beberapa pengirim yang di gabungkan dalam kontainer tersebut. Jadi dalam satu kontainer tersebut, terdapat barang campuran yang dimiliki oleh orang yang berbeda. Hitungan pengiriman LCL adalah kubikasi atau kubikmeter.</a:t>
            </a:r>
          </a:p>
        </p:txBody>
      </p:sp>
      <p:sp>
        <p:nvSpPr>
          <p:cNvPr id="14" name="TextBox 14"/>
          <p:cNvSpPr txBox="1"/>
          <p:nvPr/>
        </p:nvSpPr>
        <p:spPr>
          <a:xfrm>
            <a:off x="713333" y="434345"/>
            <a:ext cx="630734"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09</a:t>
            </a:r>
          </a:p>
        </p:txBody>
      </p:sp>
      <p:sp>
        <p:nvSpPr>
          <p:cNvPr id="15" name="TextBox 15"/>
          <p:cNvSpPr txBox="1"/>
          <p:nvPr/>
        </p:nvSpPr>
        <p:spPr>
          <a:xfrm>
            <a:off x="5943600" y="247796"/>
            <a:ext cx="5933998" cy="1243930"/>
          </a:xfrm>
          <a:prstGeom prst="rect">
            <a:avLst/>
          </a:prstGeom>
        </p:spPr>
        <p:txBody>
          <a:bodyPr lIns="0" tIns="0" rIns="0" bIns="0" rtlCol="0" anchor="t">
            <a:spAutoFit/>
          </a:bodyPr>
          <a:lstStyle/>
          <a:p>
            <a:pPr algn="ctr">
              <a:lnSpc>
                <a:spcPts val="9697"/>
              </a:lnSpc>
            </a:pPr>
            <a:r>
              <a:rPr lang="id-ID" sz="5400" dirty="0" smtClean="0">
                <a:solidFill>
                  <a:srgbClr val="5D3E18"/>
                </a:solidFill>
                <a:latin typeface="Stella"/>
              </a:rPr>
              <a:t>JENIS PENGIRIMAN</a:t>
            </a:r>
            <a:endParaRPr lang="en-US" sz="5400" dirty="0">
              <a:solidFill>
                <a:srgbClr val="5D3E18"/>
              </a:solidFill>
              <a:latin typeface="Stella"/>
            </a:endParaRPr>
          </a:p>
        </p:txBody>
      </p:sp>
      <p:pic>
        <p:nvPicPr>
          <p:cNvPr id="16" name="Picture 15"/>
          <p:cNvPicPr/>
          <p:nvPr/>
        </p:nvPicPr>
        <p:blipFill>
          <a:blip r:embed="rId7">
            <a:extLst>
              <a:ext uri="{28A0092B-C50C-407E-A947-70E740481C1C}">
                <a14:useLocalDpi xmlns:a14="http://schemas.microsoft.com/office/drawing/2010/main" val="0"/>
              </a:ext>
            </a:extLst>
          </a:blip>
          <a:stretch>
            <a:fillRect/>
          </a:stretch>
        </p:blipFill>
        <p:spPr>
          <a:xfrm>
            <a:off x="2667000" y="5478477"/>
            <a:ext cx="12496800" cy="42300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alphaModFix amt="28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788469">
            <a:off x="7314704" y="-4332241"/>
            <a:ext cx="8319136" cy="866448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929747" y="1020965"/>
            <a:ext cx="9976620" cy="1215334"/>
          </a:xfrm>
          <a:prstGeom prst="rect">
            <a:avLst/>
          </a:prstGeom>
        </p:spPr>
      </p:pic>
      <p:pic>
        <p:nvPicPr>
          <p:cNvPr id="5" name="Picture 5"/>
          <p:cNvPicPr>
            <a:picLocks noChangeAspect="1"/>
          </p:cNvPicPr>
          <p:nvPr/>
        </p:nvPicPr>
        <p:blipFill>
          <a:blip r:embed="rId6"/>
          <a:srcRect/>
          <a:stretch>
            <a:fillRect/>
          </a:stretch>
        </p:blipFill>
        <p:spPr>
          <a:xfrm rot="-4396616">
            <a:off x="10172700" y="1666691"/>
            <a:ext cx="16230600" cy="6213084"/>
          </a:xfrm>
          <a:prstGeom prst="rect">
            <a:avLst/>
          </a:prstGeom>
        </p:spPr>
      </p:pic>
      <p:grpSp>
        <p:nvGrpSpPr>
          <p:cNvPr id="6" name="Group 6"/>
          <p:cNvGrpSpPr/>
          <p:nvPr/>
        </p:nvGrpSpPr>
        <p:grpSpPr>
          <a:xfrm>
            <a:off x="16764268" y="533668"/>
            <a:ext cx="990063" cy="990063"/>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7"/>
          <a:srcRect/>
          <a:stretch>
            <a:fillRect/>
          </a:stretch>
        </p:blipFill>
        <p:spPr>
          <a:xfrm rot="5400000">
            <a:off x="-7320550" y="3569271"/>
            <a:ext cx="13566568" cy="4128113"/>
          </a:xfrm>
          <a:prstGeom prst="rect">
            <a:avLst/>
          </a:prstGeom>
        </p:spPr>
      </p:pic>
      <p:pic>
        <p:nvPicPr>
          <p:cNvPr id="10" name="Picture 10"/>
          <p:cNvPicPr>
            <a:picLocks noChangeAspect="1"/>
          </p:cNvPicPr>
          <p:nvPr/>
        </p:nvPicPr>
        <p:blipFill>
          <a:blip r:embed="rId8"/>
          <a:srcRect/>
          <a:stretch>
            <a:fillRect/>
          </a:stretch>
        </p:blipFill>
        <p:spPr>
          <a:xfrm rot="385415">
            <a:off x="-237431" y="7769735"/>
            <a:ext cx="3528441" cy="4114800"/>
          </a:xfrm>
          <a:prstGeom prst="rect">
            <a:avLst/>
          </a:prstGeom>
        </p:spPr>
      </p:pic>
      <p:pic>
        <p:nvPicPr>
          <p:cNvPr id="11" name="Picture 11"/>
          <p:cNvPicPr>
            <a:picLocks noChangeAspect="1"/>
          </p:cNvPicPr>
          <p:nvPr/>
        </p:nvPicPr>
        <p:blipFill>
          <a:blip r:embed="rId9"/>
          <a:srcRect/>
          <a:stretch>
            <a:fillRect/>
          </a:stretch>
        </p:blipFill>
        <p:spPr>
          <a:xfrm>
            <a:off x="15108712" y="7237658"/>
            <a:ext cx="3450477" cy="5178953"/>
          </a:xfrm>
          <a:prstGeom prst="rect">
            <a:avLst/>
          </a:prstGeom>
        </p:spPr>
      </p:pic>
      <p:sp>
        <p:nvSpPr>
          <p:cNvPr id="16" name="TextBox 16"/>
          <p:cNvSpPr txBox="1"/>
          <p:nvPr/>
        </p:nvSpPr>
        <p:spPr>
          <a:xfrm>
            <a:off x="16967039" y="570078"/>
            <a:ext cx="584522"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10</a:t>
            </a:r>
          </a:p>
        </p:txBody>
      </p:sp>
      <p:sp>
        <p:nvSpPr>
          <p:cNvPr id="17" name="TextBox 17"/>
          <p:cNvSpPr txBox="1"/>
          <p:nvPr/>
        </p:nvSpPr>
        <p:spPr>
          <a:xfrm>
            <a:off x="5951058" y="1013241"/>
            <a:ext cx="5933998" cy="993029"/>
          </a:xfrm>
          <a:prstGeom prst="rect">
            <a:avLst/>
          </a:prstGeom>
        </p:spPr>
        <p:txBody>
          <a:bodyPr lIns="0" tIns="0" rIns="0" bIns="0" rtlCol="0" anchor="t">
            <a:spAutoFit/>
          </a:bodyPr>
          <a:lstStyle/>
          <a:p>
            <a:pPr algn="ctr">
              <a:lnSpc>
                <a:spcPts val="9697"/>
              </a:lnSpc>
            </a:pPr>
            <a:r>
              <a:rPr lang="id-ID" sz="2300" dirty="0" smtClean="0">
                <a:solidFill>
                  <a:srgbClr val="5D3E18"/>
                </a:solidFill>
                <a:latin typeface="Stella"/>
              </a:rPr>
              <a:t>JENIS – JENIS INCOTERMS / PRICE INCOTERMS</a:t>
            </a:r>
            <a:endParaRPr lang="en-US" sz="2300" dirty="0">
              <a:solidFill>
                <a:srgbClr val="5D3E18"/>
              </a:solidFill>
              <a:latin typeface="Stella"/>
            </a:endParaRPr>
          </a:p>
        </p:txBody>
      </p:sp>
      <p:sp>
        <p:nvSpPr>
          <p:cNvPr id="26" name="TextBox 13"/>
          <p:cNvSpPr txBox="1"/>
          <p:nvPr/>
        </p:nvSpPr>
        <p:spPr>
          <a:xfrm>
            <a:off x="3065547" y="2254414"/>
            <a:ext cx="12694280" cy="6278642"/>
          </a:xfrm>
          <a:prstGeom prst="rect">
            <a:avLst/>
          </a:prstGeom>
        </p:spPr>
        <p:txBody>
          <a:bodyPr lIns="0" tIns="0" rIns="0" bIns="0" rtlCol="0" anchor="t">
            <a:spAutoFit/>
          </a:bodyPr>
          <a:lstStyle/>
          <a:p>
            <a:r>
              <a:rPr lang="id-ID" sz="2400" dirty="0"/>
              <a:t>Incoterms yang di sini merupakan jenis incoterms yang sering / umum digunakan oleh eksportir. Meliputi :</a:t>
            </a:r>
          </a:p>
          <a:p>
            <a:pPr marL="342900" lvl="0" indent="-342900">
              <a:buFont typeface="Arial" panose="020B0604020202020204" pitchFamily="34" charset="0"/>
              <a:buChar char="•"/>
            </a:pPr>
            <a:r>
              <a:rPr lang="id-ID" sz="2400" dirty="0"/>
              <a:t>EXW (Exworks) – Nama tempat penyerahan</a:t>
            </a:r>
          </a:p>
          <a:p>
            <a:r>
              <a:rPr lang="id-ID" sz="2400" dirty="0"/>
              <a:t>Jika dalam kontrak terdapat keterangan EXW maka pembeli akan menanggung semua biaya asuransi, transportasi, dan risiko yang mungkin terjadi saat barang diantar. Biaya yang ditanggung oleh pembeli termasuk biaya pengantaran dari gudang penjual hingga tempat pembeli. Namun, biaya loading bisa dibebankan kepada penjual dengan menyertakan keterangan “EXW pemindahan barang dari gudang pembeli ke truk, risiko dan biaya ditanggung oleh penjual</a:t>
            </a:r>
            <a:r>
              <a:rPr lang="id-ID" sz="2400" dirty="0" smtClean="0"/>
              <a:t>”.</a:t>
            </a:r>
            <a:endParaRPr lang="id-ID" sz="2400" dirty="0"/>
          </a:p>
          <a:p>
            <a:pPr marL="342900" lvl="0" indent="-342900">
              <a:buFont typeface="Arial" panose="020B0604020202020204" pitchFamily="34" charset="0"/>
              <a:buChar char="•"/>
            </a:pPr>
            <a:r>
              <a:rPr lang="id-ID" sz="2400" dirty="0"/>
              <a:t>Free On Board (FOB)</a:t>
            </a:r>
          </a:p>
          <a:p>
            <a:r>
              <a:rPr lang="id-ID" sz="2400" dirty="0"/>
              <a:t>Merupakan istilah yang digunakan untuk pengiriman barang via laut. FOB berarti penjual bertanggung jawab untuk mengantarkan barang hingga pelabuhan sesuai dengan kontrak yang berlaku. Penjual juga bertanggung jawab dalam proses ekspor sesuai dengan negaranya.</a:t>
            </a:r>
          </a:p>
          <a:p>
            <a:pPr marL="342900" lvl="0" indent="-342900">
              <a:buFont typeface="Arial" panose="020B0604020202020204" pitchFamily="34" charset="0"/>
              <a:buChar char="•"/>
            </a:pPr>
            <a:r>
              <a:rPr lang="id-ID" sz="2400" dirty="0"/>
              <a:t>CIF (Cost, Insurance, Freight)</a:t>
            </a:r>
          </a:p>
          <a:p>
            <a:r>
              <a:rPr lang="id-ID" sz="2400" dirty="0"/>
              <a:t>Dalam CIF, penjual berkewajiban untuk bekerjasama dan membayar asuransi. Asuransi yang digunakan juga harus menjangkau area risiko, dan durasi perjalanan seperti yang disebutkan dalam kontrak penjualan serta menyediakan polis atau sertifikat asuransi bersamaan dengan dokumen lain yg diserahkan.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37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6052552" y="8986256"/>
            <a:ext cx="13106715" cy="13650802"/>
          </a:xfrm>
          <a:prstGeom prst="rect">
            <a:avLst/>
          </a:prstGeom>
        </p:spPr>
      </p:pic>
      <p:pic>
        <p:nvPicPr>
          <p:cNvPr id="3" name="Picture 3"/>
          <p:cNvPicPr>
            <a:picLocks noChangeAspect="1"/>
          </p:cNvPicPr>
          <p:nvPr/>
        </p:nvPicPr>
        <p:blipFill>
          <a:blip r:embed="rId3">
            <a:alphaModFix amt="37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2776553" y="-12350059"/>
            <a:ext cx="13106715" cy="13650802"/>
          </a:xfrm>
          <a:prstGeom prst="rect">
            <a:avLst/>
          </a:prstGeom>
        </p:spPr>
      </p:pic>
      <p:pic>
        <p:nvPicPr>
          <p:cNvPr id="4" name="Picture 4"/>
          <p:cNvPicPr>
            <a:picLocks noChangeAspect="1"/>
          </p:cNvPicPr>
          <p:nvPr/>
        </p:nvPicPr>
        <p:blipFill>
          <a:blip r:embed="rId5"/>
          <a:srcRect/>
          <a:stretch>
            <a:fillRect/>
          </a:stretch>
        </p:blipFill>
        <p:spPr>
          <a:xfrm>
            <a:off x="-2636787" y="4629007"/>
            <a:ext cx="11780787" cy="6803404"/>
          </a:xfrm>
          <a:prstGeom prst="rect">
            <a:avLst/>
          </a:prstGeom>
        </p:spPr>
      </p:pic>
      <p:pic>
        <p:nvPicPr>
          <p:cNvPr id="5" name="Picture 5"/>
          <p:cNvPicPr>
            <a:picLocks noChangeAspect="1"/>
          </p:cNvPicPr>
          <p:nvPr/>
        </p:nvPicPr>
        <p:blipFill>
          <a:blip r:embed="rId6"/>
          <a:srcRect/>
          <a:stretch>
            <a:fillRect/>
          </a:stretch>
        </p:blipFill>
        <p:spPr>
          <a:xfrm rot="-10800000">
            <a:off x="7419841" y="0"/>
            <a:ext cx="16230600" cy="4145566"/>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808132">
            <a:off x="-1146741" y="8513667"/>
            <a:ext cx="8318231" cy="453722"/>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382766">
            <a:off x="12362781" y="2081774"/>
            <a:ext cx="8318231" cy="453722"/>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688143" y="1884068"/>
            <a:ext cx="15349005" cy="6725655"/>
          </a:xfrm>
          <a:prstGeom prst="rect">
            <a:avLst/>
          </a:prstGeom>
        </p:spPr>
      </p:pic>
      <p:pic>
        <p:nvPicPr>
          <p:cNvPr id="9" name="Picture 9"/>
          <p:cNvPicPr>
            <a:picLocks noChangeAspect="1"/>
          </p:cNvPicPr>
          <p:nvPr/>
        </p:nvPicPr>
        <p:blipFill>
          <a:blip r:embed="rId11"/>
          <a:srcRect/>
          <a:stretch>
            <a:fillRect/>
          </a:stretch>
        </p:blipFill>
        <p:spPr>
          <a:xfrm>
            <a:off x="15190801" y="6917975"/>
            <a:ext cx="3692695" cy="5542507"/>
          </a:xfrm>
          <a:prstGeom prst="rect">
            <a:avLst/>
          </a:prstGeom>
        </p:spPr>
      </p:pic>
      <p:pic>
        <p:nvPicPr>
          <p:cNvPr id="10" name="Picture 10"/>
          <p:cNvPicPr>
            <a:picLocks noChangeAspect="1"/>
          </p:cNvPicPr>
          <p:nvPr/>
        </p:nvPicPr>
        <p:blipFill>
          <a:blip r:embed="rId12"/>
          <a:srcRect/>
          <a:stretch>
            <a:fillRect/>
          </a:stretch>
        </p:blipFill>
        <p:spPr>
          <a:xfrm>
            <a:off x="163276" y="5553262"/>
            <a:ext cx="2391658" cy="2729425"/>
          </a:xfrm>
          <a:prstGeom prst="rect">
            <a:avLst/>
          </a:prstGeom>
        </p:spPr>
      </p:pic>
      <p:pic>
        <p:nvPicPr>
          <p:cNvPr id="11" name="Picture 11"/>
          <p:cNvPicPr>
            <a:picLocks noChangeAspect="1"/>
          </p:cNvPicPr>
          <p:nvPr/>
        </p:nvPicPr>
        <p:blipFill>
          <a:blip r:embed="rId13"/>
          <a:srcRect/>
          <a:stretch>
            <a:fillRect/>
          </a:stretch>
        </p:blipFill>
        <p:spPr>
          <a:xfrm rot="5828006">
            <a:off x="-530941" y="-3688587"/>
            <a:ext cx="5482971" cy="8229600"/>
          </a:xfrm>
          <a:prstGeom prst="rect">
            <a:avLst/>
          </a:prstGeom>
        </p:spPr>
      </p:pic>
      <p:sp>
        <p:nvSpPr>
          <p:cNvPr id="12" name="TextBox 12"/>
          <p:cNvSpPr txBox="1"/>
          <p:nvPr/>
        </p:nvSpPr>
        <p:spPr>
          <a:xfrm>
            <a:off x="4558637" y="4111550"/>
            <a:ext cx="9314568" cy="2410916"/>
          </a:xfrm>
          <a:prstGeom prst="rect">
            <a:avLst/>
          </a:prstGeom>
        </p:spPr>
        <p:txBody>
          <a:bodyPr wrap="square" lIns="0" tIns="0" rIns="0" bIns="0" rtlCol="0" anchor="t">
            <a:spAutoFit/>
          </a:bodyPr>
          <a:lstStyle/>
          <a:p>
            <a:pPr algn="ctr">
              <a:lnSpc>
                <a:spcPts val="4683"/>
              </a:lnSpc>
            </a:pPr>
            <a:r>
              <a:rPr lang="id-ID" sz="4072" dirty="0" smtClean="0">
                <a:solidFill>
                  <a:srgbClr val="5D3E18"/>
                </a:solidFill>
                <a:latin typeface="Alice"/>
              </a:rPr>
              <a:t>Alen Aldrian - 1511520037</a:t>
            </a:r>
            <a:endParaRPr lang="en-US" sz="4072" dirty="0">
              <a:solidFill>
                <a:srgbClr val="5D3E18"/>
              </a:solidFill>
              <a:latin typeface="Alice"/>
            </a:endParaRPr>
          </a:p>
          <a:p>
            <a:pPr algn="ctr">
              <a:lnSpc>
                <a:spcPts val="4683"/>
              </a:lnSpc>
            </a:pPr>
            <a:r>
              <a:rPr lang="id-ID" sz="4072" dirty="0" smtClean="0">
                <a:solidFill>
                  <a:srgbClr val="5D3E18"/>
                </a:solidFill>
                <a:latin typeface="Alice"/>
              </a:rPr>
              <a:t>Shiddiq Maulana Ibrahim - 1511520069</a:t>
            </a:r>
            <a:endParaRPr lang="en-US" sz="4072" dirty="0">
              <a:solidFill>
                <a:srgbClr val="5D3E18"/>
              </a:solidFill>
              <a:latin typeface="Alice"/>
            </a:endParaRPr>
          </a:p>
          <a:p>
            <a:pPr algn="ctr">
              <a:lnSpc>
                <a:spcPts val="4683"/>
              </a:lnSpc>
            </a:pPr>
            <a:r>
              <a:rPr lang="id-ID" sz="4072" dirty="0" smtClean="0">
                <a:solidFill>
                  <a:srgbClr val="5D3E18"/>
                </a:solidFill>
                <a:latin typeface="Alice"/>
              </a:rPr>
              <a:t>Erlangga Fajar Raihansyah – 1511520014</a:t>
            </a:r>
          </a:p>
          <a:p>
            <a:pPr algn="ctr">
              <a:lnSpc>
                <a:spcPts val="4683"/>
              </a:lnSpc>
            </a:pPr>
            <a:r>
              <a:rPr lang="id-ID" sz="4072" dirty="0" smtClean="0">
                <a:solidFill>
                  <a:srgbClr val="5D3E18"/>
                </a:solidFill>
                <a:latin typeface="Alice"/>
              </a:rPr>
              <a:t>Taufiq Adhi Nugroho - 1511520051</a:t>
            </a:r>
            <a:endParaRPr lang="en-US" sz="4072" dirty="0">
              <a:solidFill>
                <a:srgbClr val="5D3E18"/>
              </a:solidFill>
              <a:latin typeface="Alice"/>
            </a:endParaRPr>
          </a:p>
        </p:txBody>
      </p:sp>
      <p:sp>
        <p:nvSpPr>
          <p:cNvPr id="13" name="TextBox 13"/>
          <p:cNvSpPr txBox="1"/>
          <p:nvPr/>
        </p:nvSpPr>
        <p:spPr>
          <a:xfrm>
            <a:off x="5112276" y="3104393"/>
            <a:ext cx="8063448" cy="1115653"/>
          </a:xfrm>
          <a:prstGeom prst="rect">
            <a:avLst/>
          </a:prstGeom>
        </p:spPr>
        <p:txBody>
          <a:bodyPr lIns="0" tIns="0" rIns="0" bIns="0" rtlCol="0" anchor="t">
            <a:spAutoFit/>
          </a:bodyPr>
          <a:lstStyle/>
          <a:p>
            <a:pPr algn="ctr">
              <a:lnSpc>
                <a:spcPts val="8534"/>
              </a:lnSpc>
            </a:pPr>
            <a:r>
              <a:rPr lang="en-US" sz="7421" dirty="0" smtClean="0">
                <a:solidFill>
                  <a:srgbClr val="5D3E18"/>
                </a:solidFill>
                <a:latin typeface="Stella"/>
              </a:rPr>
              <a:t>KELOMPOK</a:t>
            </a:r>
            <a:endParaRPr lang="en-US" sz="7421" dirty="0">
              <a:solidFill>
                <a:srgbClr val="5D3E18"/>
              </a:solidFill>
              <a:latin typeface="Stella"/>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35760" y="1430265"/>
            <a:ext cx="3949330" cy="36317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7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81139"/>
          <a:stretch>
            <a:fillRect/>
          </a:stretch>
        </p:blipFill>
        <p:spPr>
          <a:xfrm>
            <a:off x="1882675" y="8969411"/>
            <a:ext cx="15714827" cy="3086851"/>
          </a:xfrm>
          <a:prstGeom prst="rect">
            <a:avLst/>
          </a:prstGeom>
        </p:spPr>
      </p:pic>
      <p:pic>
        <p:nvPicPr>
          <p:cNvPr id="3" name="Picture 3"/>
          <p:cNvPicPr>
            <a:picLocks noChangeAspect="1"/>
          </p:cNvPicPr>
          <p:nvPr/>
        </p:nvPicPr>
        <p:blipFill>
          <a:blip r:embed="rId4"/>
          <a:srcRect/>
          <a:stretch>
            <a:fillRect/>
          </a:stretch>
        </p:blipFill>
        <p:spPr>
          <a:xfrm rot="5538913">
            <a:off x="-4784097" y="7401489"/>
            <a:ext cx="10922415" cy="3713621"/>
          </a:xfrm>
          <a:prstGeom prst="rect">
            <a:avLst/>
          </a:prstGeom>
        </p:spPr>
      </p:pic>
      <p:pic>
        <p:nvPicPr>
          <p:cNvPr id="4" name="Picture 4"/>
          <p:cNvPicPr>
            <a:picLocks noChangeAspect="1"/>
          </p:cNvPicPr>
          <p:nvPr/>
        </p:nvPicPr>
        <p:blipFill>
          <a:blip r:embed="rId2">
            <a:alphaModFix amt="37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81139"/>
          <a:stretch>
            <a:fillRect/>
          </a:stretch>
        </p:blipFill>
        <p:spPr>
          <a:xfrm flipV="1">
            <a:off x="0" y="-2019461"/>
            <a:ext cx="17069565" cy="3352961"/>
          </a:xfrm>
          <a:prstGeom prst="rect">
            <a:avLst/>
          </a:prstGeom>
        </p:spPr>
      </p:pic>
      <p:pic>
        <p:nvPicPr>
          <p:cNvPr id="5" name="Picture 5"/>
          <p:cNvPicPr>
            <a:picLocks noChangeAspect="1"/>
          </p:cNvPicPr>
          <p:nvPr/>
        </p:nvPicPr>
        <p:blipFill>
          <a:blip r:embed="rId5"/>
          <a:srcRect/>
          <a:stretch>
            <a:fillRect/>
          </a:stretch>
        </p:blipFill>
        <p:spPr>
          <a:xfrm rot="4130866">
            <a:off x="-297983" y="-1335298"/>
            <a:ext cx="4361314" cy="4450321"/>
          </a:xfrm>
          <a:prstGeom prst="rect">
            <a:avLst/>
          </a:prstGeom>
        </p:spPr>
      </p:pic>
      <p:pic>
        <p:nvPicPr>
          <p:cNvPr id="6" name="Picture 6"/>
          <p:cNvPicPr>
            <a:picLocks noChangeAspect="1"/>
          </p:cNvPicPr>
          <p:nvPr/>
        </p:nvPicPr>
        <p:blipFill>
          <a:blip r:embed="rId6"/>
          <a:srcRect/>
          <a:stretch>
            <a:fillRect/>
          </a:stretch>
        </p:blipFill>
        <p:spPr>
          <a:xfrm rot="727053">
            <a:off x="8698824" y="220503"/>
            <a:ext cx="13802531" cy="3027930"/>
          </a:xfrm>
          <a:prstGeom prst="rect">
            <a:avLst/>
          </a:prstGeom>
        </p:spPr>
      </p:pic>
      <p:pic>
        <p:nvPicPr>
          <p:cNvPr id="7" name="Picture 7"/>
          <p:cNvPicPr>
            <a:picLocks noChangeAspect="1"/>
          </p:cNvPicPr>
          <p:nvPr/>
        </p:nvPicPr>
        <p:blipFill>
          <a:blip r:embed="rId7"/>
          <a:srcRect/>
          <a:stretch>
            <a:fillRect/>
          </a:stretch>
        </p:blipFill>
        <p:spPr>
          <a:xfrm rot="-5538242">
            <a:off x="9766315" y="3002774"/>
            <a:ext cx="16230600" cy="2880932"/>
          </a:xfrm>
          <a:prstGeom prst="rect">
            <a:avLst/>
          </a:prstGeom>
        </p:spPr>
      </p:pic>
      <p:pic>
        <p:nvPicPr>
          <p:cNvPr id="8" name="Picture 8"/>
          <p:cNvPicPr>
            <a:picLocks noChangeAspect="1"/>
          </p:cNvPicPr>
          <p:nvPr/>
        </p:nvPicPr>
        <p:blipFill>
          <a:blip r:embed="rId8"/>
          <a:srcRect/>
          <a:stretch>
            <a:fillRect/>
          </a:stretch>
        </p:blipFill>
        <p:spPr>
          <a:xfrm>
            <a:off x="14793061" y="7064113"/>
            <a:ext cx="3164755" cy="5901641"/>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882675" y="3223422"/>
            <a:ext cx="14522651" cy="3379817"/>
          </a:xfrm>
          <a:prstGeom prst="rect">
            <a:avLst/>
          </a:prstGeom>
        </p:spPr>
      </p:pic>
      <p:pic>
        <p:nvPicPr>
          <p:cNvPr id="10" name="Picture 10"/>
          <p:cNvPicPr>
            <a:picLocks noChangeAspect="1"/>
          </p:cNvPicPr>
          <p:nvPr/>
        </p:nvPicPr>
        <p:blipFill>
          <a:blip r:embed="rId11"/>
          <a:srcRect/>
          <a:stretch>
            <a:fillRect/>
          </a:stretch>
        </p:blipFill>
        <p:spPr>
          <a:xfrm rot="3006676">
            <a:off x="-170436" y="6767465"/>
            <a:ext cx="3240915" cy="3623848"/>
          </a:xfrm>
          <a:prstGeom prst="rect">
            <a:avLst/>
          </a:prstGeom>
        </p:spPr>
      </p:pic>
      <p:sp>
        <p:nvSpPr>
          <p:cNvPr id="11" name="TextBox 11"/>
          <p:cNvSpPr txBox="1"/>
          <p:nvPr/>
        </p:nvSpPr>
        <p:spPr>
          <a:xfrm>
            <a:off x="2833459" y="3747870"/>
            <a:ext cx="12621083" cy="2140421"/>
          </a:xfrm>
          <a:prstGeom prst="rect">
            <a:avLst/>
          </a:prstGeom>
        </p:spPr>
        <p:txBody>
          <a:bodyPr lIns="0" tIns="0" rIns="0" bIns="0" rtlCol="0" anchor="t">
            <a:spAutoFit/>
          </a:bodyPr>
          <a:lstStyle/>
          <a:p>
            <a:pPr algn="ctr">
              <a:lnSpc>
                <a:spcPts val="17347"/>
              </a:lnSpc>
            </a:pPr>
            <a:r>
              <a:rPr lang="en-US" sz="12391">
                <a:solidFill>
                  <a:srgbClr val="5D3E18"/>
                </a:solidFill>
                <a:latin typeface="Stella"/>
              </a:rPr>
              <a:t>TERIMA 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7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6052552" y="8986256"/>
            <a:ext cx="13106715" cy="13650802"/>
          </a:xfrm>
          <a:prstGeom prst="rect">
            <a:avLst/>
          </a:prstGeom>
        </p:spPr>
      </p:pic>
      <p:pic>
        <p:nvPicPr>
          <p:cNvPr id="3" name="Picture 3"/>
          <p:cNvPicPr>
            <a:picLocks noChangeAspect="1"/>
          </p:cNvPicPr>
          <p:nvPr/>
        </p:nvPicPr>
        <p:blipFill>
          <a:blip r:embed="rId2">
            <a:alphaModFix amt="37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2776553" y="-12350059"/>
            <a:ext cx="13106715" cy="13650802"/>
          </a:xfrm>
          <a:prstGeom prst="rect">
            <a:avLst/>
          </a:prstGeom>
        </p:spPr>
      </p:pic>
      <p:pic>
        <p:nvPicPr>
          <p:cNvPr id="4" name="Picture 4"/>
          <p:cNvPicPr>
            <a:picLocks noChangeAspect="1"/>
          </p:cNvPicPr>
          <p:nvPr/>
        </p:nvPicPr>
        <p:blipFill>
          <a:blip r:embed="rId4"/>
          <a:srcRect/>
          <a:stretch>
            <a:fillRect/>
          </a:stretch>
        </p:blipFill>
        <p:spPr>
          <a:xfrm>
            <a:off x="-2636787" y="4629007"/>
            <a:ext cx="11780787" cy="6803404"/>
          </a:xfrm>
          <a:prstGeom prst="rect">
            <a:avLst/>
          </a:prstGeom>
        </p:spPr>
      </p:pic>
      <p:pic>
        <p:nvPicPr>
          <p:cNvPr id="5" name="Picture 5"/>
          <p:cNvPicPr>
            <a:picLocks noChangeAspect="1"/>
          </p:cNvPicPr>
          <p:nvPr/>
        </p:nvPicPr>
        <p:blipFill>
          <a:blip r:embed="rId5"/>
          <a:srcRect/>
          <a:stretch>
            <a:fillRect/>
          </a:stretch>
        </p:blipFill>
        <p:spPr>
          <a:xfrm rot="-10800000">
            <a:off x="7419841" y="0"/>
            <a:ext cx="16230600" cy="414556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808132">
            <a:off x="-1146741" y="8513667"/>
            <a:ext cx="8318231" cy="45372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382766">
            <a:off x="12362781" y="2081774"/>
            <a:ext cx="8318231" cy="453722"/>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69498" y="1780673"/>
            <a:ext cx="15349005" cy="6725655"/>
          </a:xfrm>
          <a:prstGeom prst="rect">
            <a:avLst/>
          </a:prstGeom>
        </p:spPr>
      </p:pic>
      <p:pic>
        <p:nvPicPr>
          <p:cNvPr id="9" name="Picture 9"/>
          <p:cNvPicPr>
            <a:picLocks noChangeAspect="1"/>
          </p:cNvPicPr>
          <p:nvPr/>
        </p:nvPicPr>
        <p:blipFill>
          <a:blip r:embed="rId10"/>
          <a:srcRect/>
          <a:stretch>
            <a:fillRect/>
          </a:stretch>
        </p:blipFill>
        <p:spPr>
          <a:xfrm>
            <a:off x="15190801" y="6917975"/>
            <a:ext cx="3692695" cy="5542507"/>
          </a:xfrm>
          <a:prstGeom prst="rect">
            <a:avLst/>
          </a:prstGeom>
        </p:spPr>
      </p:pic>
      <p:pic>
        <p:nvPicPr>
          <p:cNvPr id="10" name="Picture 10"/>
          <p:cNvPicPr>
            <a:picLocks noChangeAspect="1"/>
          </p:cNvPicPr>
          <p:nvPr/>
        </p:nvPicPr>
        <p:blipFill>
          <a:blip r:embed="rId11"/>
          <a:srcRect/>
          <a:stretch>
            <a:fillRect/>
          </a:stretch>
        </p:blipFill>
        <p:spPr>
          <a:xfrm rot="5828006">
            <a:off x="-530941" y="-3688587"/>
            <a:ext cx="5482971" cy="8229600"/>
          </a:xfrm>
          <a:prstGeom prst="rect">
            <a:avLst/>
          </a:prstGeom>
        </p:spPr>
      </p:pic>
      <p:pic>
        <p:nvPicPr>
          <p:cNvPr id="11" name="Picture 11"/>
          <p:cNvPicPr>
            <a:picLocks noChangeAspect="1"/>
          </p:cNvPicPr>
          <p:nvPr/>
        </p:nvPicPr>
        <p:blipFill>
          <a:blip r:embed="rId12"/>
          <a:srcRect/>
          <a:stretch>
            <a:fillRect/>
          </a:stretch>
        </p:blipFill>
        <p:spPr>
          <a:xfrm rot="2509798">
            <a:off x="305174" y="6085585"/>
            <a:ext cx="2787506" cy="3116866"/>
          </a:xfrm>
          <a:prstGeom prst="rect">
            <a:avLst/>
          </a:prstGeom>
        </p:spPr>
      </p:pic>
      <p:sp>
        <p:nvSpPr>
          <p:cNvPr id="12" name="TextBox 12"/>
          <p:cNvSpPr txBox="1"/>
          <p:nvPr/>
        </p:nvSpPr>
        <p:spPr>
          <a:xfrm>
            <a:off x="4812850" y="2125644"/>
            <a:ext cx="8662300" cy="1221040"/>
          </a:xfrm>
          <a:prstGeom prst="rect">
            <a:avLst/>
          </a:prstGeom>
        </p:spPr>
        <p:txBody>
          <a:bodyPr lIns="0" tIns="0" rIns="0" bIns="0" rtlCol="0" anchor="t">
            <a:spAutoFit/>
          </a:bodyPr>
          <a:lstStyle/>
          <a:p>
            <a:pPr algn="ctr">
              <a:lnSpc>
                <a:spcPts val="11461"/>
              </a:lnSpc>
            </a:pPr>
            <a:r>
              <a:rPr lang="en-US" sz="4400" dirty="0">
                <a:solidFill>
                  <a:srgbClr val="5D3E18"/>
                </a:solidFill>
                <a:latin typeface="Stella"/>
              </a:rPr>
              <a:t>MATERI PEMBAHASAN</a:t>
            </a:r>
          </a:p>
        </p:txBody>
      </p:sp>
      <p:sp>
        <p:nvSpPr>
          <p:cNvPr id="13" name="TextBox 12"/>
          <p:cNvSpPr txBox="1"/>
          <p:nvPr/>
        </p:nvSpPr>
        <p:spPr>
          <a:xfrm>
            <a:off x="968438" y="2664894"/>
            <a:ext cx="8662300" cy="1168781"/>
          </a:xfrm>
          <a:prstGeom prst="rect">
            <a:avLst/>
          </a:prstGeom>
        </p:spPr>
        <p:txBody>
          <a:bodyPr lIns="0" tIns="0" rIns="0" bIns="0" rtlCol="0" anchor="t">
            <a:spAutoFit/>
          </a:bodyPr>
          <a:lstStyle/>
          <a:p>
            <a:pPr algn="ctr">
              <a:lnSpc>
                <a:spcPts val="11461"/>
              </a:lnSpc>
            </a:pPr>
            <a:r>
              <a:rPr lang="id-ID" sz="2400" dirty="0" smtClean="0">
                <a:solidFill>
                  <a:srgbClr val="5D3E18"/>
                </a:solidFill>
                <a:latin typeface="Stella"/>
              </a:rPr>
              <a:t>PENGERTIAN EKSPOR IMPOR</a:t>
            </a:r>
            <a:endParaRPr lang="en-US" sz="2400" dirty="0">
              <a:solidFill>
                <a:srgbClr val="5D3E18"/>
              </a:solidFill>
              <a:latin typeface="Stella"/>
            </a:endParaRPr>
          </a:p>
        </p:txBody>
      </p:sp>
      <p:sp>
        <p:nvSpPr>
          <p:cNvPr id="14" name="TextBox 13"/>
          <p:cNvSpPr txBox="1"/>
          <p:nvPr/>
        </p:nvSpPr>
        <p:spPr>
          <a:xfrm>
            <a:off x="384969" y="3830124"/>
            <a:ext cx="8662300" cy="1168781"/>
          </a:xfrm>
          <a:prstGeom prst="rect">
            <a:avLst/>
          </a:prstGeom>
        </p:spPr>
        <p:txBody>
          <a:bodyPr lIns="0" tIns="0" rIns="0" bIns="0" rtlCol="0" anchor="t">
            <a:spAutoFit/>
          </a:bodyPr>
          <a:lstStyle/>
          <a:p>
            <a:pPr algn="ctr">
              <a:lnSpc>
                <a:spcPts val="11461"/>
              </a:lnSpc>
            </a:pPr>
            <a:r>
              <a:rPr lang="id-ID" sz="2400" dirty="0" smtClean="0">
                <a:solidFill>
                  <a:srgbClr val="5D3E18"/>
                </a:solidFill>
                <a:latin typeface="Stella"/>
              </a:rPr>
              <a:t>TUJUAN &amp; MANFAAT</a:t>
            </a:r>
            <a:endParaRPr lang="en-US" sz="2400" dirty="0">
              <a:solidFill>
                <a:srgbClr val="5D3E18"/>
              </a:solidFill>
              <a:latin typeface="Stella"/>
            </a:endParaRPr>
          </a:p>
        </p:txBody>
      </p:sp>
      <p:sp>
        <p:nvSpPr>
          <p:cNvPr id="15" name="TextBox 14"/>
          <p:cNvSpPr txBox="1"/>
          <p:nvPr/>
        </p:nvSpPr>
        <p:spPr>
          <a:xfrm>
            <a:off x="733575" y="5069822"/>
            <a:ext cx="8662300" cy="1168781"/>
          </a:xfrm>
          <a:prstGeom prst="rect">
            <a:avLst/>
          </a:prstGeom>
        </p:spPr>
        <p:txBody>
          <a:bodyPr lIns="0" tIns="0" rIns="0" bIns="0" rtlCol="0" anchor="t">
            <a:spAutoFit/>
          </a:bodyPr>
          <a:lstStyle/>
          <a:p>
            <a:pPr algn="ctr">
              <a:lnSpc>
                <a:spcPts val="11461"/>
              </a:lnSpc>
            </a:pPr>
            <a:r>
              <a:rPr lang="id-ID" sz="2400" dirty="0" smtClean="0">
                <a:solidFill>
                  <a:srgbClr val="5D3E18"/>
                </a:solidFill>
                <a:latin typeface="Stella"/>
              </a:rPr>
              <a:t>KOMODITI ATAU PRODUK</a:t>
            </a:r>
            <a:endParaRPr lang="en-US" sz="2400" dirty="0">
              <a:solidFill>
                <a:srgbClr val="5D3E18"/>
              </a:solidFill>
              <a:latin typeface="Stella"/>
            </a:endParaRPr>
          </a:p>
        </p:txBody>
      </p:sp>
      <p:sp>
        <p:nvSpPr>
          <p:cNvPr id="16" name="TextBox 15"/>
          <p:cNvSpPr txBox="1"/>
          <p:nvPr/>
        </p:nvSpPr>
        <p:spPr>
          <a:xfrm>
            <a:off x="6633934" y="2665943"/>
            <a:ext cx="8662300" cy="1168781"/>
          </a:xfrm>
          <a:prstGeom prst="rect">
            <a:avLst/>
          </a:prstGeom>
        </p:spPr>
        <p:txBody>
          <a:bodyPr lIns="0" tIns="0" rIns="0" bIns="0" rtlCol="0" anchor="t">
            <a:spAutoFit/>
          </a:bodyPr>
          <a:lstStyle/>
          <a:p>
            <a:pPr algn="ctr">
              <a:lnSpc>
                <a:spcPts val="11461"/>
              </a:lnSpc>
            </a:pPr>
            <a:r>
              <a:rPr lang="id-ID" sz="2400" dirty="0" smtClean="0">
                <a:solidFill>
                  <a:srgbClr val="5D3E18"/>
                </a:solidFill>
                <a:latin typeface="Stella"/>
              </a:rPr>
              <a:t>PROSEDUR EKSPOR</a:t>
            </a:r>
            <a:endParaRPr lang="en-US" sz="2400" dirty="0">
              <a:solidFill>
                <a:srgbClr val="5D3E18"/>
              </a:solidFill>
              <a:latin typeface="Stella"/>
            </a:endParaRPr>
          </a:p>
        </p:txBody>
      </p:sp>
      <p:sp>
        <p:nvSpPr>
          <p:cNvPr id="17" name="TextBox 16"/>
          <p:cNvSpPr txBox="1"/>
          <p:nvPr/>
        </p:nvSpPr>
        <p:spPr>
          <a:xfrm>
            <a:off x="7156416" y="3801108"/>
            <a:ext cx="8662300" cy="1168781"/>
          </a:xfrm>
          <a:prstGeom prst="rect">
            <a:avLst/>
          </a:prstGeom>
        </p:spPr>
        <p:txBody>
          <a:bodyPr lIns="0" tIns="0" rIns="0" bIns="0" rtlCol="0" anchor="t">
            <a:spAutoFit/>
          </a:bodyPr>
          <a:lstStyle/>
          <a:p>
            <a:pPr algn="ctr">
              <a:lnSpc>
                <a:spcPts val="11461"/>
              </a:lnSpc>
            </a:pPr>
            <a:r>
              <a:rPr lang="id-ID" sz="2400" dirty="0" smtClean="0">
                <a:solidFill>
                  <a:srgbClr val="5D3E18"/>
                </a:solidFill>
                <a:latin typeface="Stella"/>
              </a:rPr>
              <a:t>DOKUMEN YANG DIBUTUHKAN</a:t>
            </a:r>
            <a:endParaRPr lang="en-US" sz="2400" dirty="0">
              <a:solidFill>
                <a:srgbClr val="5D3E18"/>
              </a:solidFill>
              <a:latin typeface="Stella"/>
            </a:endParaRPr>
          </a:p>
        </p:txBody>
      </p:sp>
      <p:sp>
        <p:nvSpPr>
          <p:cNvPr id="18" name="TextBox 17"/>
          <p:cNvSpPr txBox="1"/>
          <p:nvPr/>
        </p:nvSpPr>
        <p:spPr>
          <a:xfrm>
            <a:off x="6534224" y="5117117"/>
            <a:ext cx="8662300" cy="1168781"/>
          </a:xfrm>
          <a:prstGeom prst="rect">
            <a:avLst/>
          </a:prstGeom>
        </p:spPr>
        <p:txBody>
          <a:bodyPr lIns="0" tIns="0" rIns="0" bIns="0" rtlCol="0" anchor="t">
            <a:spAutoFit/>
          </a:bodyPr>
          <a:lstStyle/>
          <a:p>
            <a:pPr algn="ctr">
              <a:lnSpc>
                <a:spcPts val="11461"/>
              </a:lnSpc>
            </a:pPr>
            <a:r>
              <a:rPr lang="id-ID" sz="2400" dirty="0" smtClean="0">
                <a:solidFill>
                  <a:srgbClr val="5D3E18"/>
                </a:solidFill>
                <a:latin typeface="Stella"/>
              </a:rPr>
              <a:t>JENIS INCOTERMS</a:t>
            </a:r>
            <a:endParaRPr lang="en-US" sz="2400" dirty="0">
              <a:solidFill>
                <a:srgbClr val="5D3E18"/>
              </a:solidFill>
              <a:latin typeface="Stell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8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2350059" y="-622361"/>
            <a:ext cx="13106715" cy="13650802"/>
          </a:xfrm>
          <a:prstGeom prst="rect">
            <a:avLst/>
          </a:prstGeom>
        </p:spPr>
      </p:pic>
      <p:pic>
        <p:nvPicPr>
          <p:cNvPr id="3" name="Picture 3"/>
          <p:cNvPicPr>
            <a:picLocks noChangeAspect="1"/>
          </p:cNvPicPr>
          <p:nvPr/>
        </p:nvPicPr>
        <p:blipFill>
          <a:blip r:embed="rId4"/>
          <a:srcRect/>
          <a:stretch>
            <a:fillRect/>
          </a:stretch>
        </p:blipFill>
        <p:spPr>
          <a:xfrm>
            <a:off x="-3558637" y="7203187"/>
            <a:ext cx="7117274" cy="4110226"/>
          </a:xfrm>
          <a:prstGeom prst="rect">
            <a:avLst/>
          </a:prstGeom>
        </p:spPr>
      </p:pic>
      <p:pic>
        <p:nvPicPr>
          <p:cNvPr id="4" name="Picture 4"/>
          <p:cNvPicPr>
            <a:picLocks noChangeAspect="1"/>
          </p:cNvPicPr>
          <p:nvPr/>
        </p:nvPicPr>
        <p:blipFill>
          <a:blip r:embed="rId2">
            <a:alphaModFix amt="28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17243249" y="-1681901"/>
            <a:ext cx="13106715" cy="13650802"/>
          </a:xfrm>
          <a:prstGeom prst="rect">
            <a:avLst/>
          </a:prstGeom>
        </p:spPr>
      </p:pic>
      <p:pic>
        <p:nvPicPr>
          <p:cNvPr id="5" name="Picture 5"/>
          <p:cNvPicPr>
            <a:picLocks noChangeAspect="1"/>
          </p:cNvPicPr>
          <p:nvPr/>
        </p:nvPicPr>
        <p:blipFill>
          <a:blip r:embed="rId5"/>
          <a:srcRect/>
          <a:stretch>
            <a:fillRect/>
          </a:stretch>
        </p:blipFill>
        <p:spPr>
          <a:xfrm rot="444448">
            <a:off x="8719338" y="307016"/>
            <a:ext cx="10344046" cy="226922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607248" y="1267908"/>
            <a:ext cx="9073504" cy="1105318"/>
          </a:xfrm>
          <a:prstGeom prst="rect">
            <a:avLst/>
          </a:prstGeom>
        </p:spPr>
      </p:pic>
      <p:grpSp>
        <p:nvGrpSpPr>
          <p:cNvPr id="7" name="Group 7"/>
          <p:cNvGrpSpPr/>
          <p:nvPr/>
        </p:nvGrpSpPr>
        <p:grpSpPr>
          <a:xfrm>
            <a:off x="16764268" y="277845"/>
            <a:ext cx="990063" cy="99006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8"/>
          <a:srcRect/>
          <a:stretch>
            <a:fillRect/>
          </a:stretch>
        </p:blipFill>
        <p:spPr>
          <a:xfrm rot="7499628">
            <a:off x="-16064" y="-1118694"/>
            <a:ext cx="2627251" cy="3680912"/>
          </a:xfrm>
          <a:prstGeom prst="rect">
            <a:avLst/>
          </a:prstGeom>
        </p:spPr>
      </p:pic>
      <p:pic>
        <p:nvPicPr>
          <p:cNvPr id="11" name="Picture 11"/>
          <p:cNvPicPr>
            <a:picLocks noChangeAspect="1"/>
          </p:cNvPicPr>
          <p:nvPr/>
        </p:nvPicPr>
        <p:blipFill>
          <a:blip r:embed="rId9"/>
          <a:srcRect/>
          <a:stretch>
            <a:fillRect/>
          </a:stretch>
        </p:blipFill>
        <p:spPr>
          <a:xfrm rot="-7493990">
            <a:off x="13490657" y="8313106"/>
            <a:ext cx="2636368" cy="2929297"/>
          </a:xfrm>
          <a:prstGeom prst="rect">
            <a:avLst/>
          </a:prstGeom>
        </p:spPr>
      </p:pic>
      <p:sp>
        <p:nvSpPr>
          <p:cNvPr id="12" name="TextBox 12"/>
          <p:cNvSpPr txBox="1"/>
          <p:nvPr/>
        </p:nvSpPr>
        <p:spPr>
          <a:xfrm>
            <a:off x="1469195" y="3014769"/>
            <a:ext cx="15349611" cy="3907545"/>
          </a:xfrm>
          <a:prstGeom prst="rect">
            <a:avLst/>
          </a:prstGeom>
        </p:spPr>
        <p:txBody>
          <a:bodyPr lIns="0" tIns="0" rIns="0" bIns="0" rtlCol="0" anchor="t">
            <a:spAutoFit/>
          </a:bodyPr>
          <a:lstStyle/>
          <a:p>
            <a:pPr algn="ctr">
              <a:lnSpc>
                <a:spcPts val="4391"/>
              </a:lnSpc>
            </a:pPr>
            <a:r>
              <a:rPr lang="id-ID" sz="3200" dirty="0"/>
              <a:t>Menurut H Banu Santoso (2003), Ekspor adalah perdagangan dengan cara mengeluarkan barang dari dalam keluar wilayah pabean Indonesia dengan berdasarkan ketentuan yang berlaku Daerah pabean sendiri adalah merupakan suatu daerah milik Republik Indonesia yang terdiri atas wilayah perairan, darat, dan udara di dalam Zona Ekonomi Eksklusif (ZEE). Sedangkan Impor adalah kebalikan dari ekspor yaitu kegiatan membeli barang atau jasa dari luar negeri ke dalam negeri.</a:t>
            </a:r>
          </a:p>
          <a:p>
            <a:pPr algn="ctr">
              <a:lnSpc>
                <a:spcPts val="4391"/>
              </a:lnSpc>
            </a:pPr>
            <a:endParaRPr lang="en-US" sz="3136" dirty="0">
              <a:solidFill>
                <a:srgbClr val="000000"/>
              </a:solidFill>
              <a:latin typeface="Alice"/>
            </a:endParaRPr>
          </a:p>
        </p:txBody>
      </p:sp>
      <p:sp>
        <p:nvSpPr>
          <p:cNvPr id="13" name="TextBox 13"/>
          <p:cNvSpPr txBox="1"/>
          <p:nvPr/>
        </p:nvSpPr>
        <p:spPr>
          <a:xfrm>
            <a:off x="5793883" y="1144383"/>
            <a:ext cx="6700234" cy="1090235"/>
          </a:xfrm>
          <a:prstGeom prst="rect">
            <a:avLst/>
          </a:prstGeom>
        </p:spPr>
        <p:txBody>
          <a:bodyPr lIns="0" tIns="0" rIns="0" bIns="0" rtlCol="0" anchor="t">
            <a:spAutoFit/>
          </a:bodyPr>
          <a:lstStyle/>
          <a:p>
            <a:pPr algn="ctr">
              <a:lnSpc>
                <a:spcPts val="9459"/>
              </a:lnSpc>
            </a:pPr>
            <a:r>
              <a:rPr lang="id-ID" sz="6757" dirty="0" smtClean="0">
                <a:solidFill>
                  <a:srgbClr val="5D3E18"/>
                </a:solidFill>
                <a:latin typeface="Stella"/>
              </a:rPr>
              <a:t>PENGERTIAN</a:t>
            </a:r>
            <a:endParaRPr lang="en-US" sz="6757" dirty="0">
              <a:solidFill>
                <a:srgbClr val="5D3E18"/>
              </a:solidFill>
              <a:latin typeface="Stella"/>
            </a:endParaRPr>
          </a:p>
        </p:txBody>
      </p:sp>
      <p:sp>
        <p:nvSpPr>
          <p:cNvPr id="14" name="TextBox 14"/>
          <p:cNvSpPr txBox="1"/>
          <p:nvPr/>
        </p:nvSpPr>
        <p:spPr>
          <a:xfrm>
            <a:off x="16967039" y="314254"/>
            <a:ext cx="584522"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607248" y="1267908"/>
            <a:ext cx="9073504" cy="1105318"/>
          </a:xfrm>
          <a:prstGeom prst="rect">
            <a:avLst/>
          </a:prstGeom>
        </p:spPr>
      </p:pic>
      <p:pic>
        <p:nvPicPr>
          <p:cNvPr id="3" name="Picture 3"/>
          <p:cNvPicPr>
            <a:picLocks noChangeAspect="1"/>
          </p:cNvPicPr>
          <p:nvPr/>
        </p:nvPicPr>
        <p:blipFill>
          <a:blip r:embed="rId4">
            <a:alphaModFix amt="28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594905">
            <a:off x="-10127245" y="2003504"/>
            <a:ext cx="13106715" cy="13650802"/>
          </a:xfrm>
          <a:prstGeom prst="rect">
            <a:avLst/>
          </a:prstGeom>
        </p:spPr>
      </p:pic>
      <p:pic>
        <p:nvPicPr>
          <p:cNvPr id="4" name="Picture 4"/>
          <p:cNvPicPr>
            <a:picLocks noChangeAspect="1"/>
          </p:cNvPicPr>
          <p:nvPr/>
        </p:nvPicPr>
        <p:blipFill>
          <a:blip r:embed="rId6"/>
          <a:srcRect/>
          <a:stretch>
            <a:fillRect/>
          </a:stretch>
        </p:blipFill>
        <p:spPr>
          <a:xfrm rot="-1506492">
            <a:off x="61351" y="6172200"/>
            <a:ext cx="5482971" cy="8229600"/>
          </a:xfrm>
          <a:prstGeom prst="rect">
            <a:avLst/>
          </a:prstGeom>
        </p:spPr>
      </p:pic>
      <p:pic>
        <p:nvPicPr>
          <p:cNvPr id="5" name="Picture 5"/>
          <p:cNvPicPr>
            <a:picLocks noChangeAspect="1"/>
          </p:cNvPicPr>
          <p:nvPr/>
        </p:nvPicPr>
        <p:blipFill>
          <a:blip r:embed="rId7"/>
          <a:srcRect/>
          <a:stretch>
            <a:fillRect/>
          </a:stretch>
        </p:blipFill>
        <p:spPr>
          <a:xfrm rot="6830502">
            <a:off x="15361082" y="98054"/>
            <a:ext cx="2418434" cy="2687149"/>
          </a:xfrm>
          <a:prstGeom prst="rect">
            <a:avLst/>
          </a:prstGeom>
        </p:spPr>
      </p:pic>
      <p:pic>
        <p:nvPicPr>
          <p:cNvPr id="6" name="Picture 6"/>
          <p:cNvPicPr>
            <a:picLocks noChangeAspect="1"/>
          </p:cNvPicPr>
          <p:nvPr/>
        </p:nvPicPr>
        <p:blipFill>
          <a:blip r:embed="rId8"/>
          <a:srcRect/>
          <a:stretch>
            <a:fillRect/>
          </a:stretch>
        </p:blipFill>
        <p:spPr>
          <a:xfrm>
            <a:off x="5793883" y="8846534"/>
            <a:ext cx="16230600" cy="2880932"/>
          </a:xfrm>
          <a:prstGeom prst="rect">
            <a:avLst/>
          </a:prstGeom>
        </p:spPr>
      </p:pic>
      <p:sp>
        <p:nvSpPr>
          <p:cNvPr id="7" name="TextBox 7"/>
          <p:cNvSpPr txBox="1"/>
          <p:nvPr/>
        </p:nvSpPr>
        <p:spPr>
          <a:xfrm>
            <a:off x="2101363" y="3449745"/>
            <a:ext cx="14085274" cy="2954655"/>
          </a:xfrm>
          <a:prstGeom prst="rect">
            <a:avLst/>
          </a:prstGeom>
        </p:spPr>
        <p:txBody>
          <a:bodyPr lIns="0" tIns="0" rIns="0" bIns="0" rtlCol="0" anchor="t">
            <a:spAutoFit/>
          </a:bodyPr>
          <a:lstStyle/>
          <a:p>
            <a:pPr lvl="0"/>
            <a:r>
              <a:rPr lang="id-ID" sz="4800" dirty="0" smtClean="0"/>
              <a:t>1. Menumbuhkan Industri Dalam Negeri</a:t>
            </a:r>
          </a:p>
          <a:p>
            <a:pPr lvl="0"/>
            <a:r>
              <a:rPr lang="id-ID" sz="4800" dirty="0" smtClean="0"/>
              <a:t>2. Mengendalikan Harga Produk</a:t>
            </a:r>
          </a:p>
          <a:p>
            <a:pPr lvl="0"/>
            <a:r>
              <a:rPr lang="id-ID" sz="4800" dirty="0" smtClean="0"/>
              <a:t>3. Sumber </a:t>
            </a:r>
            <a:r>
              <a:rPr lang="id-ID" sz="4800" dirty="0"/>
              <a:t>Devisa Negara</a:t>
            </a:r>
          </a:p>
          <a:p>
            <a:pPr lvl="0"/>
            <a:r>
              <a:rPr lang="id-ID" sz="4800" dirty="0" smtClean="0"/>
              <a:t>4. Memperbanyak lapangan pekerjaan</a:t>
            </a:r>
            <a:endParaRPr lang="id-ID" sz="4800" dirty="0"/>
          </a:p>
        </p:txBody>
      </p:sp>
      <p:grpSp>
        <p:nvGrpSpPr>
          <p:cNvPr id="8" name="Group 8"/>
          <p:cNvGrpSpPr/>
          <p:nvPr/>
        </p:nvGrpSpPr>
        <p:grpSpPr>
          <a:xfrm>
            <a:off x="451565" y="451565"/>
            <a:ext cx="990063" cy="990063"/>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5793883" y="1144383"/>
            <a:ext cx="6700234" cy="1218282"/>
          </a:xfrm>
          <a:prstGeom prst="rect">
            <a:avLst/>
          </a:prstGeom>
        </p:spPr>
        <p:txBody>
          <a:bodyPr lIns="0" tIns="0" rIns="0" bIns="0" rtlCol="0" anchor="t">
            <a:spAutoFit/>
          </a:bodyPr>
          <a:lstStyle/>
          <a:p>
            <a:pPr algn="ctr">
              <a:lnSpc>
                <a:spcPts val="9459"/>
              </a:lnSpc>
            </a:pPr>
            <a:r>
              <a:rPr lang="id-ID" sz="4800" dirty="0" smtClean="0">
                <a:solidFill>
                  <a:srgbClr val="5D3E18"/>
                </a:solidFill>
                <a:latin typeface="Stella"/>
              </a:rPr>
              <a:t>TUJUAN &amp; MANFAAT EKSPOR</a:t>
            </a:r>
            <a:endParaRPr lang="en-US" sz="4800" dirty="0">
              <a:solidFill>
                <a:srgbClr val="5D3E18"/>
              </a:solidFill>
              <a:latin typeface="Stella"/>
            </a:endParaRPr>
          </a:p>
        </p:txBody>
      </p:sp>
      <p:sp>
        <p:nvSpPr>
          <p:cNvPr id="12" name="TextBox 12"/>
          <p:cNvSpPr txBox="1"/>
          <p:nvPr/>
        </p:nvSpPr>
        <p:spPr>
          <a:xfrm>
            <a:off x="636142" y="487975"/>
            <a:ext cx="620911"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206804">
            <a:off x="-2321417" y="-1440466"/>
            <a:ext cx="16230600" cy="2880932"/>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4607248" y="1267908"/>
            <a:ext cx="9073504" cy="1105318"/>
          </a:xfrm>
          <a:prstGeom prst="rect">
            <a:avLst/>
          </a:prstGeom>
        </p:spPr>
      </p:pic>
      <p:pic>
        <p:nvPicPr>
          <p:cNvPr id="4" name="Picture 4"/>
          <p:cNvPicPr>
            <a:picLocks noChangeAspect="1"/>
          </p:cNvPicPr>
          <p:nvPr/>
        </p:nvPicPr>
        <p:blipFill>
          <a:blip r:embed="rId5">
            <a:alphaModFix amt="28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82964"/>
          <a:stretch>
            <a:fillRect/>
          </a:stretch>
        </p:blipFill>
        <p:spPr>
          <a:xfrm rot="648859">
            <a:off x="-1941390" y="9272282"/>
            <a:ext cx="11438358" cy="2029436"/>
          </a:xfrm>
          <a:prstGeom prst="rect">
            <a:avLst/>
          </a:prstGeom>
        </p:spPr>
      </p:pic>
      <p:grpSp>
        <p:nvGrpSpPr>
          <p:cNvPr id="5" name="Group 5"/>
          <p:cNvGrpSpPr/>
          <p:nvPr/>
        </p:nvGrpSpPr>
        <p:grpSpPr>
          <a:xfrm>
            <a:off x="16764268" y="316244"/>
            <a:ext cx="990063" cy="99006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7"/>
          <a:srcRect/>
          <a:stretch>
            <a:fillRect/>
          </a:stretch>
        </p:blipFill>
        <p:spPr>
          <a:xfrm>
            <a:off x="16764268" y="4801158"/>
            <a:ext cx="3621024" cy="8229600"/>
          </a:xfrm>
          <a:prstGeom prst="rect">
            <a:avLst/>
          </a:prstGeom>
        </p:spPr>
      </p:pic>
      <p:pic>
        <p:nvPicPr>
          <p:cNvPr id="9" name="Picture 9"/>
          <p:cNvPicPr>
            <a:picLocks noChangeAspect="1"/>
          </p:cNvPicPr>
          <p:nvPr/>
        </p:nvPicPr>
        <p:blipFill>
          <a:blip r:embed="rId8"/>
          <a:srcRect/>
          <a:stretch>
            <a:fillRect/>
          </a:stretch>
        </p:blipFill>
        <p:spPr>
          <a:xfrm>
            <a:off x="-972910" y="6702928"/>
            <a:ext cx="3159101" cy="4426061"/>
          </a:xfrm>
          <a:prstGeom prst="rect">
            <a:avLst/>
          </a:prstGeom>
        </p:spPr>
      </p:pic>
      <p:pic>
        <p:nvPicPr>
          <p:cNvPr id="10" name="Picture 10"/>
          <p:cNvPicPr>
            <a:picLocks noChangeAspect="1"/>
          </p:cNvPicPr>
          <p:nvPr/>
        </p:nvPicPr>
        <p:blipFill>
          <a:blip r:embed="rId9"/>
          <a:srcRect/>
          <a:stretch>
            <a:fillRect/>
          </a:stretch>
        </p:blipFill>
        <p:spPr>
          <a:xfrm rot="2545108">
            <a:off x="15844376" y="3278242"/>
            <a:ext cx="2211245" cy="2139379"/>
          </a:xfrm>
          <a:prstGeom prst="rect">
            <a:avLst/>
          </a:prstGeom>
        </p:spPr>
      </p:pic>
      <p:sp>
        <p:nvSpPr>
          <p:cNvPr id="11" name="TextBox 11"/>
          <p:cNvSpPr txBox="1"/>
          <p:nvPr/>
        </p:nvSpPr>
        <p:spPr>
          <a:xfrm>
            <a:off x="7924799" y="3023540"/>
            <a:ext cx="7917123" cy="3949799"/>
          </a:xfrm>
          <a:prstGeom prst="rect">
            <a:avLst/>
          </a:prstGeom>
        </p:spPr>
        <p:txBody>
          <a:bodyPr wrap="square" lIns="0" tIns="0" rIns="0" bIns="0" rtlCol="0" anchor="t">
            <a:spAutoFit/>
          </a:bodyPr>
          <a:lstStyle/>
          <a:p>
            <a:pPr marL="514350" indent="-514350" algn="just">
              <a:lnSpc>
                <a:spcPts val="4396"/>
              </a:lnSpc>
              <a:spcBef>
                <a:spcPct val="0"/>
              </a:spcBef>
              <a:buAutoNum type="arabicPeriod"/>
            </a:pPr>
            <a:r>
              <a:rPr lang="id-ID" sz="3140" b="1" dirty="0" smtClean="0">
                <a:solidFill>
                  <a:srgbClr val="000000"/>
                </a:solidFill>
                <a:latin typeface="Alice"/>
              </a:rPr>
              <a:t>Produk Tekstil</a:t>
            </a:r>
          </a:p>
          <a:p>
            <a:pPr algn="just">
              <a:lnSpc>
                <a:spcPts val="4396"/>
              </a:lnSpc>
              <a:spcBef>
                <a:spcPct val="0"/>
              </a:spcBef>
            </a:pPr>
            <a:r>
              <a:rPr lang="id-ID" sz="3140" dirty="0" smtClean="0">
                <a:solidFill>
                  <a:srgbClr val="000000"/>
                </a:solidFill>
                <a:latin typeface="Alice"/>
              </a:rPr>
              <a:t>Produk tekstil yang biasa di ekspor dari Indonesia ke luar negeri adalah garmen, kain jadi, dan benang. Dengan berbagai macam tujuan negara, Swedia, Thailand, Malaysia, Brasil dll. </a:t>
            </a:r>
          </a:p>
          <a:p>
            <a:pPr algn="just">
              <a:lnSpc>
                <a:spcPts val="4396"/>
              </a:lnSpc>
              <a:spcBef>
                <a:spcPct val="0"/>
              </a:spcBef>
            </a:pPr>
            <a:endParaRPr lang="en-US" sz="3140" b="1" dirty="0">
              <a:solidFill>
                <a:srgbClr val="000000"/>
              </a:solidFill>
              <a:latin typeface="Alice"/>
            </a:endParaRPr>
          </a:p>
        </p:txBody>
      </p:sp>
      <p:sp>
        <p:nvSpPr>
          <p:cNvPr id="12" name="TextBox 12"/>
          <p:cNvSpPr txBox="1"/>
          <p:nvPr/>
        </p:nvSpPr>
        <p:spPr>
          <a:xfrm>
            <a:off x="4755738" y="1175808"/>
            <a:ext cx="8037362" cy="855812"/>
          </a:xfrm>
          <a:prstGeom prst="rect">
            <a:avLst/>
          </a:prstGeom>
        </p:spPr>
        <p:txBody>
          <a:bodyPr wrap="square" lIns="0" tIns="0" rIns="0" bIns="0" rtlCol="0" anchor="t">
            <a:spAutoFit/>
          </a:bodyPr>
          <a:lstStyle/>
          <a:p>
            <a:pPr algn="ctr">
              <a:lnSpc>
                <a:spcPts val="8346"/>
              </a:lnSpc>
            </a:pPr>
            <a:r>
              <a:rPr lang="id-ID" sz="2300" dirty="0" smtClean="0">
                <a:solidFill>
                  <a:srgbClr val="5D3E18"/>
                </a:solidFill>
                <a:latin typeface="Stella"/>
              </a:rPr>
              <a:t>KOMODITI ATAU PRODUK YANG BUASA DI EKSPOR DARI INDONESIA</a:t>
            </a:r>
            <a:endParaRPr lang="en-US" sz="2300" dirty="0">
              <a:solidFill>
                <a:srgbClr val="5D3E18"/>
              </a:solidFill>
              <a:latin typeface="Stella"/>
            </a:endParaRPr>
          </a:p>
        </p:txBody>
      </p:sp>
      <p:sp>
        <p:nvSpPr>
          <p:cNvPr id="13" name="TextBox 13"/>
          <p:cNvSpPr txBox="1"/>
          <p:nvPr/>
        </p:nvSpPr>
        <p:spPr>
          <a:xfrm>
            <a:off x="16949998" y="352654"/>
            <a:ext cx="618604"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03</a:t>
            </a:r>
          </a:p>
        </p:txBody>
      </p:sp>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12145" y="2700022"/>
            <a:ext cx="3850875" cy="3723192"/>
          </a:xfrm>
          <a:prstGeom prst="rect">
            <a:avLst/>
          </a:prstGeom>
        </p:spPr>
      </p:pic>
      <p:sp>
        <p:nvSpPr>
          <p:cNvPr id="15" name="TextBox 11"/>
          <p:cNvSpPr txBox="1"/>
          <p:nvPr/>
        </p:nvSpPr>
        <p:spPr>
          <a:xfrm>
            <a:off x="7924798" y="6392882"/>
            <a:ext cx="8278903" cy="4514056"/>
          </a:xfrm>
          <a:prstGeom prst="rect">
            <a:avLst/>
          </a:prstGeom>
        </p:spPr>
        <p:txBody>
          <a:bodyPr wrap="square" lIns="0" tIns="0" rIns="0" bIns="0" rtlCol="0" anchor="t">
            <a:spAutoFit/>
          </a:bodyPr>
          <a:lstStyle/>
          <a:p>
            <a:pPr algn="just">
              <a:lnSpc>
                <a:spcPts val="4396"/>
              </a:lnSpc>
              <a:spcBef>
                <a:spcPct val="0"/>
              </a:spcBef>
            </a:pPr>
            <a:r>
              <a:rPr lang="id-ID" sz="3140" b="1" dirty="0" smtClean="0">
                <a:solidFill>
                  <a:srgbClr val="000000"/>
                </a:solidFill>
                <a:latin typeface="Alice"/>
              </a:rPr>
              <a:t>2.   Karet</a:t>
            </a:r>
          </a:p>
          <a:p>
            <a:pPr algn="just">
              <a:lnSpc>
                <a:spcPts val="4396"/>
              </a:lnSpc>
              <a:spcBef>
                <a:spcPct val="0"/>
              </a:spcBef>
            </a:pPr>
            <a:r>
              <a:rPr lang="id-ID" sz="3140" dirty="0" smtClean="0">
                <a:solidFill>
                  <a:srgbClr val="000000"/>
                </a:solidFill>
                <a:latin typeface="Alice"/>
              </a:rPr>
              <a:t>Karet merupakan barang yang biasa di ekspor oleh Indonesia keluar negeri baik mentah ataupun barang jadi, seperti karet fender, karet seal. Tujuan dari karet ini adalah Amerika Serikat, Jepang, Singapura, Korea Selatan, Jerman dll.</a:t>
            </a:r>
          </a:p>
          <a:p>
            <a:pPr algn="just">
              <a:lnSpc>
                <a:spcPts val="4396"/>
              </a:lnSpc>
              <a:spcBef>
                <a:spcPct val="0"/>
              </a:spcBef>
            </a:pPr>
            <a:endParaRPr lang="en-US" sz="3140" b="1" dirty="0">
              <a:solidFill>
                <a:srgbClr val="000000"/>
              </a:solidFill>
              <a:latin typeface="Alice"/>
            </a:endParaRPr>
          </a:p>
        </p:txBody>
      </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10584" y="6453595"/>
            <a:ext cx="3852435" cy="37535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8"/>
          <p:cNvPicPr>
            <a:picLocks noChangeAspect="1"/>
          </p:cNvPicPr>
          <p:nvPr/>
        </p:nvPicPr>
        <p:blipFill>
          <a:blip r:embed="rId2" cstate="print">
            <a:alphaModFix amt="28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2788469">
            <a:off x="15404662" y="7108441"/>
            <a:ext cx="6553358" cy="6825401"/>
          </a:xfrm>
          <a:prstGeom prst="rect">
            <a:avLst/>
          </a:prstGeom>
        </p:spPr>
      </p:pic>
      <p:grpSp>
        <p:nvGrpSpPr>
          <p:cNvPr id="39" name="Group 39"/>
          <p:cNvGrpSpPr/>
          <p:nvPr/>
        </p:nvGrpSpPr>
        <p:grpSpPr>
          <a:xfrm>
            <a:off x="16764268" y="533668"/>
            <a:ext cx="990063" cy="990063"/>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42" name="Picture 42"/>
          <p:cNvPicPr>
            <a:picLocks noChangeAspect="1"/>
          </p:cNvPicPr>
          <p:nvPr/>
        </p:nvPicPr>
        <p:blipFill>
          <a:blip r:embed="rId6"/>
          <a:srcRect/>
          <a:stretch>
            <a:fillRect/>
          </a:stretch>
        </p:blipFill>
        <p:spPr>
          <a:xfrm rot="-10800000">
            <a:off x="-310361" y="-1530920"/>
            <a:ext cx="16230600" cy="2880932"/>
          </a:xfrm>
          <a:prstGeom prst="rect">
            <a:avLst/>
          </a:prstGeom>
        </p:spPr>
      </p:pic>
      <p:pic>
        <p:nvPicPr>
          <p:cNvPr id="43" name="Picture 43"/>
          <p:cNvPicPr>
            <a:picLocks noChangeAspect="1"/>
          </p:cNvPicPr>
          <p:nvPr/>
        </p:nvPicPr>
        <p:blipFill>
          <a:blip r:embed="rId7"/>
          <a:srcRect/>
          <a:stretch>
            <a:fillRect/>
          </a:stretch>
        </p:blipFill>
        <p:spPr>
          <a:xfrm>
            <a:off x="294000" y="665328"/>
            <a:ext cx="1791259" cy="2002906"/>
          </a:xfrm>
          <a:prstGeom prst="rect">
            <a:avLst/>
          </a:prstGeom>
        </p:spPr>
      </p:pic>
      <p:pic>
        <p:nvPicPr>
          <p:cNvPr id="44" name="Picture 44"/>
          <p:cNvPicPr>
            <a:picLocks noChangeAspect="1"/>
          </p:cNvPicPr>
          <p:nvPr/>
        </p:nvPicPr>
        <p:blipFill>
          <a:blip r:embed="rId8"/>
          <a:srcRect/>
          <a:stretch>
            <a:fillRect/>
          </a:stretch>
        </p:blipFill>
        <p:spPr>
          <a:xfrm rot="-10418094">
            <a:off x="4743834" y="8557427"/>
            <a:ext cx="16230600" cy="3459147"/>
          </a:xfrm>
          <a:prstGeom prst="rect">
            <a:avLst/>
          </a:prstGeom>
        </p:spPr>
      </p:pic>
      <p:pic>
        <p:nvPicPr>
          <p:cNvPr id="45" name="Picture 45"/>
          <p:cNvPicPr>
            <a:picLocks noChangeAspect="1"/>
          </p:cNvPicPr>
          <p:nvPr/>
        </p:nvPicPr>
        <p:blipFill>
          <a:blip r:embed="rId9"/>
          <a:srcRect/>
          <a:stretch>
            <a:fillRect/>
          </a:stretch>
        </p:blipFill>
        <p:spPr>
          <a:xfrm rot="-464582">
            <a:off x="-953385" y="5666494"/>
            <a:ext cx="2494769" cy="6594103"/>
          </a:xfrm>
          <a:prstGeom prst="rect">
            <a:avLst/>
          </a:prstGeom>
        </p:spPr>
      </p:pic>
      <p:pic>
        <p:nvPicPr>
          <p:cNvPr id="46" name="Picture 46"/>
          <p:cNvPicPr>
            <a:picLocks noChangeAspect="1"/>
          </p:cNvPicPr>
          <p:nvPr/>
        </p:nvPicPr>
        <p:blipFill>
          <a:blip r:embed="rId10"/>
          <a:srcRect/>
          <a:stretch>
            <a:fillRect/>
          </a:stretch>
        </p:blipFill>
        <p:spPr>
          <a:xfrm>
            <a:off x="1189629" y="8385042"/>
            <a:ext cx="2746913" cy="5122449"/>
          </a:xfrm>
          <a:prstGeom prst="rect">
            <a:avLst/>
          </a:prstGeom>
        </p:spPr>
      </p:pic>
      <p:sp>
        <p:nvSpPr>
          <p:cNvPr id="49" name="TextBox 49"/>
          <p:cNvSpPr txBox="1"/>
          <p:nvPr/>
        </p:nvSpPr>
        <p:spPr>
          <a:xfrm>
            <a:off x="16967597" y="570078"/>
            <a:ext cx="583406"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07</a:t>
            </a:r>
          </a:p>
        </p:txBody>
      </p:sp>
      <p:sp>
        <p:nvSpPr>
          <p:cNvPr id="50" name="TextBox 11"/>
          <p:cNvSpPr txBox="1"/>
          <p:nvPr/>
        </p:nvSpPr>
        <p:spPr>
          <a:xfrm>
            <a:off x="1974224" y="2496346"/>
            <a:ext cx="7917123" cy="2821285"/>
          </a:xfrm>
          <a:prstGeom prst="rect">
            <a:avLst/>
          </a:prstGeom>
        </p:spPr>
        <p:txBody>
          <a:bodyPr wrap="square" lIns="0" tIns="0" rIns="0" bIns="0" rtlCol="0" anchor="t">
            <a:spAutoFit/>
          </a:bodyPr>
          <a:lstStyle/>
          <a:p>
            <a:pPr algn="just">
              <a:lnSpc>
                <a:spcPts val="4396"/>
              </a:lnSpc>
              <a:spcBef>
                <a:spcPct val="0"/>
              </a:spcBef>
            </a:pPr>
            <a:r>
              <a:rPr lang="id-ID" sz="3140" b="1" dirty="0" smtClean="0">
                <a:solidFill>
                  <a:srgbClr val="000000"/>
                </a:solidFill>
                <a:latin typeface="Alice"/>
              </a:rPr>
              <a:t>3.  Kelapa Sawit</a:t>
            </a:r>
          </a:p>
          <a:p>
            <a:pPr algn="just">
              <a:lnSpc>
                <a:spcPts val="4396"/>
              </a:lnSpc>
              <a:spcBef>
                <a:spcPct val="0"/>
              </a:spcBef>
            </a:pPr>
            <a:r>
              <a:rPr lang="id-ID" sz="3140" dirty="0" smtClean="0">
                <a:solidFill>
                  <a:srgbClr val="000000"/>
                </a:solidFill>
                <a:latin typeface="Alice"/>
              </a:rPr>
              <a:t>Minyak Kelapa Sawit Indonesia di ekspor ke berbagai negara seperti India, China, Pakistan, Amerika Serikat dll.</a:t>
            </a:r>
          </a:p>
          <a:p>
            <a:pPr algn="just">
              <a:lnSpc>
                <a:spcPts val="4396"/>
              </a:lnSpc>
              <a:spcBef>
                <a:spcPct val="0"/>
              </a:spcBef>
            </a:pPr>
            <a:endParaRPr lang="en-US" sz="3140" b="1" dirty="0">
              <a:solidFill>
                <a:srgbClr val="000000"/>
              </a:solidFill>
              <a:latin typeface="Alice"/>
            </a:endParaRPr>
          </a:p>
        </p:txBody>
      </p:sp>
      <p:sp>
        <p:nvSpPr>
          <p:cNvPr id="51" name="TextBox 11"/>
          <p:cNvSpPr txBox="1"/>
          <p:nvPr/>
        </p:nvSpPr>
        <p:spPr>
          <a:xfrm>
            <a:off x="8382000" y="5795077"/>
            <a:ext cx="7917123" cy="4514056"/>
          </a:xfrm>
          <a:prstGeom prst="rect">
            <a:avLst/>
          </a:prstGeom>
        </p:spPr>
        <p:txBody>
          <a:bodyPr wrap="square" lIns="0" tIns="0" rIns="0" bIns="0" rtlCol="0" anchor="t">
            <a:spAutoFit/>
          </a:bodyPr>
          <a:lstStyle/>
          <a:p>
            <a:pPr algn="just">
              <a:lnSpc>
                <a:spcPts val="4396"/>
              </a:lnSpc>
              <a:spcBef>
                <a:spcPct val="0"/>
              </a:spcBef>
            </a:pPr>
            <a:r>
              <a:rPr lang="id-ID" sz="3140" b="1" dirty="0" smtClean="0">
                <a:solidFill>
                  <a:srgbClr val="000000"/>
                </a:solidFill>
                <a:latin typeface="Alice"/>
              </a:rPr>
              <a:t>4. Buah Buahan (Kelapa,Mangga dll)</a:t>
            </a:r>
          </a:p>
          <a:p>
            <a:pPr algn="just">
              <a:lnSpc>
                <a:spcPts val="4396"/>
              </a:lnSpc>
              <a:spcBef>
                <a:spcPct val="0"/>
              </a:spcBef>
            </a:pPr>
            <a:r>
              <a:rPr lang="id-ID" sz="3140" dirty="0" smtClean="0">
                <a:solidFill>
                  <a:srgbClr val="000000"/>
                </a:solidFill>
                <a:latin typeface="Alice"/>
              </a:rPr>
              <a:t>Kelapa merupakan buah yang sering di ekspor Indonesia ke luar negeri. Yang di ekspor dari kelapa itu sendiri yaitu, coconut fiber (serabut kelapa), briket dll. Dengan tujuan negara seperti, China, Singapore, Malaysia, Belgia dll.</a:t>
            </a:r>
          </a:p>
          <a:p>
            <a:pPr algn="just">
              <a:lnSpc>
                <a:spcPts val="4396"/>
              </a:lnSpc>
              <a:spcBef>
                <a:spcPct val="0"/>
              </a:spcBef>
            </a:pPr>
            <a:endParaRPr lang="en-US" sz="3140" b="1" dirty="0">
              <a:solidFill>
                <a:srgbClr val="000000"/>
              </a:solidFill>
              <a:latin typeface="Alice"/>
            </a:endParaRPr>
          </a:p>
        </p:txBody>
      </p:sp>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37584" y="1476724"/>
            <a:ext cx="6086126" cy="4001258"/>
          </a:xfrm>
          <a:prstGeom prst="rect">
            <a:avLst/>
          </a:prstGeom>
        </p:spPr>
      </p:pic>
      <p:pic>
        <p:nvPicPr>
          <p:cNvPr id="55" name="Picture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01348" y="5545662"/>
            <a:ext cx="5410518" cy="4245469"/>
          </a:xfrm>
          <a:prstGeom prst="rect">
            <a:avLst/>
          </a:prstGeom>
        </p:spPr>
      </p:pic>
    </p:spTree>
    <p:extLst>
      <p:ext uri="{BB962C8B-B14F-4D97-AF65-F5344CB8AC3E}">
        <p14:creationId xmlns:p14="http://schemas.microsoft.com/office/powerpoint/2010/main" val="436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28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772672">
            <a:off x="-1467167" y="-5636886"/>
            <a:ext cx="7445670" cy="775475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4163237" y="916984"/>
            <a:ext cx="9961526" cy="1213495"/>
          </a:xfrm>
          <a:prstGeom prst="rect">
            <a:avLst/>
          </a:prstGeom>
        </p:spPr>
      </p:pic>
      <p:grpSp>
        <p:nvGrpSpPr>
          <p:cNvPr id="4" name="Group 4"/>
          <p:cNvGrpSpPr/>
          <p:nvPr/>
        </p:nvGrpSpPr>
        <p:grpSpPr>
          <a:xfrm>
            <a:off x="493986" y="533668"/>
            <a:ext cx="990063" cy="99006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7" name="Picture 7"/>
          <p:cNvPicPr>
            <a:picLocks noChangeAspect="1"/>
          </p:cNvPicPr>
          <p:nvPr/>
        </p:nvPicPr>
        <p:blipFill>
          <a:blip r:embed="rId6"/>
          <a:srcRect/>
          <a:stretch>
            <a:fillRect/>
          </a:stretch>
        </p:blipFill>
        <p:spPr>
          <a:xfrm rot="5538913">
            <a:off x="-4784097" y="7401489"/>
            <a:ext cx="10922415" cy="3713621"/>
          </a:xfrm>
          <a:prstGeom prst="rect">
            <a:avLst/>
          </a:prstGeom>
        </p:spPr>
      </p:pic>
      <p:pic>
        <p:nvPicPr>
          <p:cNvPr id="8" name="Picture 8"/>
          <p:cNvPicPr>
            <a:picLocks noChangeAspect="1"/>
          </p:cNvPicPr>
          <p:nvPr/>
        </p:nvPicPr>
        <p:blipFill>
          <a:blip r:embed="rId7"/>
          <a:srcRect/>
          <a:stretch>
            <a:fillRect/>
          </a:stretch>
        </p:blipFill>
        <p:spPr>
          <a:xfrm rot="766607">
            <a:off x="-636184" y="7732406"/>
            <a:ext cx="4361314" cy="4450321"/>
          </a:xfrm>
          <a:prstGeom prst="rect">
            <a:avLst/>
          </a:prstGeom>
        </p:spPr>
      </p:pic>
      <p:pic>
        <p:nvPicPr>
          <p:cNvPr id="9" name="Picture 9"/>
          <p:cNvPicPr>
            <a:picLocks noChangeAspect="1"/>
          </p:cNvPicPr>
          <p:nvPr/>
        </p:nvPicPr>
        <p:blipFill>
          <a:blip r:embed="rId8"/>
          <a:srcRect/>
          <a:stretch>
            <a:fillRect/>
          </a:stretch>
        </p:blipFill>
        <p:spPr>
          <a:xfrm rot="-5538242">
            <a:off x="9766315" y="3002774"/>
            <a:ext cx="16230600" cy="2880932"/>
          </a:xfrm>
          <a:prstGeom prst="rect">
            <a:avLst/>
          </a:prstGeom>
        </p:spPr>
      </p:pic>
      <p:pic>
        <p:nvPicPr>
          <p:cNvPr id="10" name="Picture 10"/>
          <p:cNvPicPr>
            <a:picLocks noChangeAspect="1"/>
          </p:cNvPicPr>
          <p:nvPr/>
        </p:nvPicPr>
        <p:blipFill>
          <a:blip r:embed="rId9"/>
          <a:srcRect/>
          <a:stretch>
            <a:fillRect/>
          </a:stretch>
        </p:blipFill>
        <p:spPr>
          <a:xfrm>
            <a:off x="14793061" y="7064113"/>
            <a:ext cx="3164755" cy="5901641"/>
          </a:xfrm>
          <a:prstGeom prst="rect">
            <a:avLst/>
          </a:prstGeom>
        </p:spPr>
      </p:pic>
      <p:sp>
        <p:nvSpPr>
          <p:cNvPr id="11" name="TextBox 11"/>
          <p:cNvSpPr txBox="1"/>
          <p:nvPr/>
        </p:nvSpPr>
        <p:spPr>
          <a:xfrm>
            <a:off x="1912562" y="2292969"/>
            <a:ext cx="14462876" cy="7386638"/>
          </a:xfrm>
          <a:prstGeom prst="rect">
            <a:avLst/>
          </a:prstGeom>
        </p:spPr>
        <p:txBody>
          <a:bodyPr lIns="0" tIns="0" rIns="0" bIns="0" rtlCol="0" anchor="t">
            <a:spAutoFit/>
          </a:bodyPr>
          <a:lstStyle/>
          <a:p>
            <a:pPr lvl="0"/>
            <a:r>
              <a:rPr lang="id-ID" sz="2400" dirty="0" smtClean="0"/>
              <a:t>1. Korespondensi</a:t>
            </a:r>
            <a:endParaRPr lang="id-ID" sz="2400" dirty="0"/>
          </a:p>
          <a:p>
            <a:r>
              <a:rPr lang="id-ID" sz="2400" dirty="0"/>
              <a:t>Eksportir mengadakan korespondensi dengan importir luar negeri untuk menawarkan dan menegosiasikan komoditi yang akan dijualnya. Dalam surat penawaran kepada importir harus dicantumkan jenis barang, mutunya, harganya, syarat-syaratnya pengiriman, dan sebagainya.</a:t>
            </a:r>
          </a:p>
          <a:p>
            <a:pPr lvl="0"/>
            <a:r>
              <a:rPr lang="id-ID" sz="2400" dirty="0" smtClean="0"/>
              <a:t>2. Membuat </a:t>
            </a:r>
            <a:r>
              <a:rPr lang="id-ID" sz="2400" dirty="0"/>
              <a:t>kontrak dagang</a:t>
            </a:r>
          </a:p>
          <a:p>
            <a:r>
              <a:rPr lang="id-ID" sz="2400" dirty="0"/>
              <a:t>Apabila importir menyetujui penawaran yang diajukan oleh eksportir, maka importir dan eksportir membuat dan menandatangani kontrak dagang. Dalam kontrak dagang dicantumkan hal-hal yang disepakati bersama.</a:t>
            </a:r>
          </a:p>
          <a:p>
            <a:pPr lvl="0"/>
            <a:r>
              <a:rPr lang="id-ID" sz="2400" dirty="0" smtClean="0"/>
              <a:t>3. Penerbitan </a:t>
            </a:r>
            <a:r>
              <a:rPr lang="id-ID" sz="2400" dirty="0"/>
              <a:t>Letter Of Credit (L/C)</a:t>
            </a:r>
          </a:p>
          <a:p>
            <a:r>
              <a:rPr lang="id-ID" sz="2400" dirty="0"/>
              <a:t>Setelah kontrak dagang ditanda tangani maka importir membuka L/C melalui bank koresponden dinegaranya dan mengirimkan L/C tersebut ke Bank Devisa yang ditunjuk memberitahukan diterimanya L/C tersebut kepada eksportir.</a:t>
            </a:r>
          </a:p>
          <a:p>
            <a:pPr lvl="0"/>
            <a:r>
              <a:rPr lang="id-ID" sz="2400" dirty="0" smtClean="0"/>
              <a:t>4. Mempersiapkan </a:t>
            </a:r>
            <a:r>
              <a:rPr lang="id-ID" sz="2400" dirty="0"/>
              <a:t>barang ekspor</a:t>
            </a:r>
          </a:p>
          <a:p>
            <a:r>
              <a:rPr lang="id-ID" sz="2400" dirty="0"/>
              <a:t>Dengan diterimanya L/C tersebut maka eksportir mempersiapkan barang-barang yang dipesan importir. Keadaan barang – barang yang dipersiapkan harus sesuai dengan persyaratan yang tercantum dalam kontrak dagang dan L/C.</a:t>
            </a:r>
          </a:p>
          <a:p>
            <a:pPr lvl="0"/>
            <a:r>
              <a:rPr lang="id-ID" sz="2400" dirty="0" smtClean="0"/>
              <a:t>5. Mendaftarkan </a:t>
            </a:r>
            <a:r>
              <a:rPr lang="id-ID" sz="2400" dirty="0"/>
              <a:t>Pemberitahuan Ekspor Barang (PEB)</a:t>
            </a:r>
          </a:p>
          <a:p>
            <a:r>
              <a:rPr lang="id-ID" sz="2400" dirty="0"/>
              <a:t>Selanjutnya eksportir mendaftarkan Pemberitahuan Ekspor Dagang (PEB) ke Bank Devisa dengan melampirkan surat sanggup apabila barang ekspornya terkena pungutan ekspor.</a:t>
            </a:r>
          </a:p>
          <a:p>
            <a:pPr lvl="0"/>
            <a:r>
              <a:rPr lang="id-ID" sz="2400" dirty="0" smtClean="0"/>
              <a:t>6. Pemesanan </a:t>
            </a:r>
            <a:r>
              <a:rPr lang="id-ID" sz="2400" dirty="0"/>
              <a:t>Ruang Kapal</a:t>
            </a:r>
          </a:p>
          <a:p>
            <a:r>
              <a:rPr lang="id-ID" sz="2400" dirty="0"/>
              <a:t>Eksportir memesan ruang kapal ke Perusahaan Pelayaran Samudera atau perusahaan penerbangan. Perlu dicek perusahaan perkapalan mana yang mempunyai tarif angkutan kargo paling murah dan paling memberikan jaminan akan ketepatan waktu pelayaran.</a:t>
            </a:r>
          </a:p>
        </p:txBody>
      </p:sp>
      <p:sp>
        <p:nvSpPr>
          <p:cNvPr id="12" name="TextBox 12"/>
          <p:cNvSpPr txBox="1"/>
          <p:nvPr/>
        </p:nvSpPr>
        <p:spPr>
          <a:xfrm>
            <a:off x="677111" y="570078"/>
            <a:ext cx="623813"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04</a:t>
            </a:r>
          </a:p>
        </p:txBody>
      </p:sp>
      <p:sp>
        <p:nvSpPr>
          <p:cNvPr id="13" name="TextBox 13"/>
          <p:cNvSpPr txBox="1"/>
          <p:nvPr/>
        </p:nvSpPr>
        <p:spPr>
          <a:xfrm>
            <a:off x="5814409" y="917051"/>
            <a:ext cx="6207296" cy="976742"/>
          </a:xfrm>
          <a:prstGeom prst="rect">
            <a:avLst/>
          </a:prstGeom>
        </p:spPr>
        <p:txBody>
          <a:bodyPr lIns="0" tIns="0" rIns="0" bIns="0" rtlCol="0" anchor="t">
            <a:spAutoFit/>
          </a:bodyPr>
          <a:lstStyle/>
          <a:p>
            <a:pPr algn="ctr">
              <a:lnSpc>
                <a:spcPts val="8531"/>
              </a:lnSpc>
            </a:pPr>
            <a:r>
              <a:rPr lang="id-ID" sz="6094" dirty="0" smtClean="0">
                <a:solidFill>
                  <a:srgbClr val="5D3E18"/>
                </a:solidFill>
                <a:latin typeface="Stella"/>
              </a:rPr>
              <a:t>PROSEDUR EKSPOR</a:t>
            </a:r>
            <a:endParaRPr lang="en-US" sz="6094" dirty="0">
              <a:solidFill>
                <a:srgbClr val="5D3E18"/>
              </a:solidFill>
              <a:latin typeface="Stell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8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242610">
            <a:off x="1663566" y="9315683"/>
            <a:ext cx="13106715" cy="13650802"/>
          </a:xfrm>
          <a:prstGeom prst="rect">
            <a:avLst/>
          </a:prstGeom>
        </p:spPr>
      </p:pic>
      <p:pic>
        <p:nvPicPr>
          <p:cNvPr id="3" name="Picture 3"/>
          <p:cNvPicPr>
            <a:picLocks noChangeAspect="1"/>
          </p:cNvPicPr>
          <p:nvPr/>
        </p:nvPicPr>
        <p:blipFill>
          <a:blip r:embed="rId4"/>
          <a:srcRect/>
          <a:stretch>
            <a:fillRect/>
          </a:stretch>
        </p:blipFill>
        <p:spPr>
          <a:xfrm rot="-1293253">
            <a:off x="-2866271" y="2704430"/>
            <a:ext cx="4384671" cy="9965162"/>
          </a:xfrm>
          <a:prstGeom prst="rect">
            <a:avLst/>
          </a:prstGeom>
        </p:spPr>
      </p:pic>
      <p:pic>
        <p:nvPicPr>
          <p:cNvPr id="4" name="Picture 4"/>
          <p:cNvPicPr>
            <a:picLocks noChangeAspect="1"/>
          </p:cNvPicPr>
          <p:nvPr/>
        </p:nvPicPr>
        <p:blipFill>
          <a:blip r:embed="rId5"/>
          <a:srcRect/>
          <a:stretch>
            <a:fillRect/>
          </a:stretch>
        </p:blipFill>
        <p:spPr>
          <a:xfrm rot="-10800000">
            <a:off x="-1552108" y="-1248512"/>
            <a:ext cx="12731174" cy="2657633"/>
          </a:xfrm>
          <a:prstGeom prst="rect">
            <a:avLst/>
          </a:prstGeom>
        </p:spPr>
      </p:pic>
      <p:pic>
        <p:nvPicPr>
          <p:cNvPr id="5" name="Picture 5"/>
          <p:cNvPicPr>
            <a:picLocks noChangeAspect="1"/>
          </p:cNvPicPr>
          <p:nvPr/>
        </p:nvPicPr>
        <p:blipFill>
          <a:blip r:embed="rId6"/>
          <a:srcRect/>
          <a:stretch>
            <a:fillRect/>
          </a:stretch>
        </p:blipFill>
        <p:spPr>
          <a:xfrm rot="454699">
            <a:off x="16122927" y="5995458"/>
            <a:ext cx="1651834" cy="4361279"/>
          </a:xfrm>
          <a:prstGeom prst="rect">
            <a:avLst/>
          </a:prstGeom>
        </p:spPr>
      </p:pic>
      <p:pic>
        <p:nvPicPr>
          <p:cNvPr id="6" name="Picture 6"/>
          <p:cNvPicPr>
            <a:picLocks noChangeAspect="1"/>
          </p:cNvPicPr>
          <p:nvPr/>
        </p:nvPicPr>
        <p:blipFill>
          <a:blip r:embed="rId7"/>
          <a:srcRect/>
          <a:stretch>
            <a:fillRect/>
          </a:stretch>
        </p:blipFill>
        <p:spPr>
          <a:xfrm rot="-1932790">
            <a:off x="1542206" y="7956751"/>
            <a:ext cx="2342788" cy="2603098"/>
          </a:xfrm>
          <a:prstGeom prst="rect">
            <a:avLst/>
          </a:prstGeom>
        </p:spPr>
      </p:pic>
      <p:grpSp>
        <p:nvGrpSpPr>
          <p:cNvPr id="8" name="Group 8"/>
          <p:cNvGrpSpPr/>
          <p:nvPr/>
        </p:nvGrpSpPr>
        <p:grpSpPr>
          <a:xfrm>
            <a:off x="16764268" y="419057"/>
            <a:ext cx="990063" cy="990063"/>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6950593" y="455467"/>
            <a:ext cx="617413"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05</a:t>
            </a:r>
          </a:p>
        </p:txBody>
      </p:sp>
      <p:sp>
        <p:nvSpPr>
          <p:cNvPr id="21" name="TextBox 11"/>
          <p:cNvSpPr txBox="1"/>
          <p:nvPr/>
        </p:nvSpPr>
        <p:spPr>
          <a:xfrm>
            <a:off x="1828800" y="1408913"/>
            <a:ext cx="14462876" cy="7755969"/>
          </a:xfrm>
          <a:prstGeom prst="rect">
            <a:avLst/>
          </a:prstGeom>
        </p:spPr>
        <p:txBody>
          <a:bodyPr lIns="0" tIns="0" rIns="0" bIns="0" rtlCol="0" anchor="t">
            <a:spAutoFit/>
          </a:bodyPr>
          <a:lstStyle/>
          <a:p>
            <a:pPr lvl="0"/>
            <a:r>
              <a:rPr lang="id-ID" sz="2400" dirty="0" smtClean="0"/>
              <a:t>8. Pengiriman </a:t>
            </a:r>
            <a:r>
              <a:rPr lang="id-ID" sz="2400" dirty="0"/>
              <a:t>Barang Ke Pelabuhan</a:t>
            </a:r>
          </a:p>
          <a:p>
            <a:r>
              <a:rPr lang="id-ID" sz="2400" dirty="0"/>
              <a:t>Eksportir sendiri dapat mengirim barang kepelabuhan pengiriman dan pengurusan barang ke pelabuhan dan ke kapal dapat juga dilakukan oleh perusahaan jasa pengiriman barang (Perusahaan Freight Forwarding atau Perusahaan Ekspedisi Muatan Kapal laut / EMKL). Dokumen-dokumen ekspor disertakan dalam pengiriman barang ke pelabuhan dan ke kapal.</a:t>
            </a:r>
          </a:p>
          <a:p>
            <a:pPr lvl="0"/>
            <a:r>
              <a:rPr lang="id-ID" sz="2400" dirty="0" smtClean="0"/>
              <a:t>9. Pemeriksaan </a:t>
            </a:r>
            <a:r>
              <a:rPr lang="id-ID" sz="2400" dirty="0"/>
              <a:t>Bea Cukai</a:t>
            </a:r>
          </a:p>
          <a:p>
            <a:r>
              <a:rPr lang="id-ID" sz="2400" dirty="0"/>
              <a:t>Di pelabuhan, Dokumen ekspor diperiksa oleh pihak Bea Cukai. Apabila diperlukan, barang-barang yang akan diekspor diperiksa juga oleh pihak Bea Cukai. Apabila barang-barang dan dokumen yang menyertainya telah sesuai dengan ketentuan maka Bea Cukai menanda tangani pernyataan persetujuan muat yang ada pada PEB.</a:t>
            </a:r>
          </a:p>
          <a:p>
            <a:pPr lvl="0"/>
            <a:r>
              <a:rPr lang="id-ID" sz="2400" dirty="0" smtClean="0"/>
              <a:t>10. Pemuatan </a:t>
            </a:r>
            <a:r>
              <a:rPr lang="id-ID" sz="2400" dirty="0"/>
              <a:t>Barang ke Kapal</a:t>
            </a:r>
          </a:p>
          <a:p>
            <a:r>
              <a:rPr lang="id-ID" sz="2400" dirty="0"/>
              <a:t>Setelah pihak Bea Cukai menandatangani PEB maka barang telah dapat dimuat ke kapal. Segera setelah barang dimuat ke kapal, pihak pelayaran menerbitkan Bill of Lading (B/L) yang kemudian diserahkan kepada eksportir.</a:t>
            </a:r>
          </a:p>
          <a:p>
            <a:pPr lvl="0"/>
            <a:r>
              <a:rPr lang="id-ID" sz="2400" dirty="0" smtClean="0"/>
              <a:t>11. Surat </a:t>
            </a:r>
            <a:r>
              <a:rPr lang="id-ID" sz="2400" dirty="0"/>
              <a:t>Keterangan Asal</a:t>
            </a:r>
          </a:p>
          <a:p>
            <a:r>
              <a:rPr lang="id-ID" sz="2400" dirty="0"/>
              <a:t>Eksportir sendiri atau Perusahaan Freight Forwarder atau EMKL/EMKU memfiat pemuatan barangnya dan mengajukan permohonan atau ke kantor Dinas Departemen Perdagangan atau memperoleh SKA apabila diperlukan.</a:t>
            </a:r>
          </a:p>
          <a:p>
            <a:pPr lvl="0"/>
            <a:r>
              <a:rPr lang="id-ID" sz="2400" dirty="0" smtClean="0"/>
              <a:t>12. Pencairan </a:t>
            </a:r>
            <a:r>
              <a:rPr lang="id-ID" sz="2400" dirty="0"/>
              <a:t>L/C</a:t>
            </a:r>
          </a:p>
          <a:p>
            <a:r>
              <a:rPr lang="id-ID" sz="2400" dirty="0"/>
              <a:t>Apabila barang sudah dikapalkan, maka eksportir sudah dapat ke bank untuk mencairkan L/C. Dokumen-dokumen yang diserahkan ke bank adalah B/L, Commercial Invoice, Packing List dan PEB. </a:t>
            </a:r>
          </a:p>
          <a:p>
            <a:pPr lvl="0"/>
            <a:r>
              <a:rPr lang="id-ID" sz="2400" dirty="0"/>
              <a:t>Pengiriman Barang ke Importir</a:t>
            </a:r>
          </a:p>
          <a:p>
            <a:r>
              <a:rPr lang="id-ID" sz="2400" dirty="0"/>
              <a:t>Barang dalam perjalanan dengan kapal dari Indonesia ke pelabuhan di negara importir.</a:t>
            </a:r>
          </a:p>
          <a:p>
            <a:pPr lvl="0"/>
            <a:r>
              <a:rPr lang="id-ID" sz="2400" dirty="0" smtClean="0"/>
              <a:t>8</a:t>
            </a:r>
            <a:endParaRPr lang="id-ID"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DA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39" r="5239"/>
          <a:stretch>
            <a:fillRect/>
          </a:stretch>
        </p:blipFill>
        <p:spPr>
          <a:xfrm rot="8010262">
            <a:off x="-3128146" y="-507401"/>
            <a:ext cx="12536688" cy="3072201"/>
          </a:xfrm>
          <a:prstGeom prst="rect">
            <a:avLst/>
          </a:prstGeom>
        </p:spPr>
      </p:pic>
      <p:pic>
        <p:nvPicPr>
          <p:cNvPr id="3" name="Picture 3"/>
          <p:cNvPicPr>
            <a:picLocks noChangeAspect="1"/>
          </p:cNvPicPr>
          <p:nvPr/>
        </p:nvPicPr>
        <p:blipFill>
          <a:blip r:embed="rId3"/>
          <a:srcRect/>
          <a:stretch>
            <a:fillRect/>
          </a:stretch>
        </p:blipFill>
        <p:spPr>
          <a:xfrm>
            <a:off x="15033376" y="5681769"/>
            <a:ext cx="4451849" cy="6681950"/>
          </a:xfrm>
          <a:prstGeom prst="rect">
            <a:avLst/>
          </a:prstGeom>
        </p:spPr>
      </p:pic>
      <p:pic>
        <p:nvPicPr>
          <p:cNvPr id="4" name="Picture 4"/>
          <p:cNvPicPr>
            <a:picLocks noChangeAspect="1"/>
          </p:cNvPicPr>
          <p:nvPr/>
        </p:nvPicPr>
        <p:blipFill>
          <a:blip r:embed="rId4"/>
          <a:srcRect/>
          <a:stretch>
            <a:fillRect/>
          </a:stretch>
        </p:blipFill>
        <p:spPr>
          <a:xfrm rot="926938">
            <a:off x="17064547" y="8345787"/>
            <a:ext cx="1513185" cy="2248696"/>
          </a:xfrm>
          <a:prstGeom prst="rect">
            <a:avLst/>
          </a:prstGeom>
        </p:spPr>
      </p:pic>
      <p:pic>
        <p:nvPicPr>
          <p:cNvPr id="5" name="Picture 5"/>
          <p:cNvPicPr>
            <a:picLocks noChangeAspect="1"/>
          </p:cNvPicPr>
          <p:nvPr/>
        </p:nvPicPr>
        <p:blipFill>
          <a:blip r:embed="rId5" cstate="print">
            <a:alphaModFix amt="28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788469">
            <a:off x="-3756632" y="7342699"/>
            <a:ext cx="6553358" cy="6825401"/>
          </a:xfrm>
          <a:prstGeom prst="rect">
            <a:avLst/>
          </a:prstGeom>
        </p:spPr>
      </p:pic>
      <p:grpSp>
        <p:nvGrpSpPr>
          <p:cNvPr id="7" name="Group 7"/>
          <p:cNvGrpSpPr/>
          <p:nvPr/>
        </p:nvGrpSpPr>
        <p:grpSpPr>
          <a:xfrm>
            <a:off x="533668" y="533668"/>
            <a:ext cx="990063" cy="99006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7"/>
          <a:srcRect/>
          <a:stretch>
            <a:fillRect/>
          </a:stretch>
        </p:blipFill>
        <p:spPr>
          <a:xfrm>
            <a:off x="4412986" y="9470135"/>
            <a:ext cx="14230619" cy="2525935"/>
          </a:xfrm>
          <a:prstGeom prst="rect">
            <a:avLst/>
          </a:prstGeom>
        </p:spPr>
      </p:pic>
      <p:pic>
        <p:nvPicPr>
          <p:cNvPr id="11" name="Picture 11"/>
          <p:cNvPicPr>
            <a:picLocks noChangeAspect="1"/>
          </p:cNvPicPr>
          <p:nvPr/>
        </p:nvPicPr>
        <p:blipFill>
          <a:blip r:embed="rId8"/>
          <a:srcRect/>
          <a:stretch>
            <a:fillRect/>
          </a:stretch>
        </p:blipFill>
        <p:spPr>
          <a:xfrm>
            <a:off x="15122190" y="305925"/>
            <a:ext cx="2698950" cy="3017846"/>
          </a:xfrm>
          <a:prstGeom prst="rect">
            <a:avLst/>
          </a:prstGeom>
        </p:spPr>
      </p:pic>
      <p:sp>
        <p:nvSpPr>
          <p:cNvPr id="12" name="TextBox 12"/>
          <p:cNvSpPr txBox="1"/>
          <p:nvPr/>
        </p:nvSpPr>
        <p:spPr>
          <a:xfrm>
            <a:off x="713073" y="570078"/>
            <a:ext cx="631254" cy="779933"/>
          </a:xfrm>
          <a:prstGeom prst="rect">
            <a:avLst/>
          </a:prstGeom>
        </p:spPr>
        <p:txBody>
          <a:bodyPr lIns="0" tIns="0" rIns="0" bIns="0" rtlCol="0" anchor="t">
            <a:spAutoFit/>
          </a:bodyPr>
          <a:lstStyle/>
          <a:p>
            <a:pPr algn="ctr">
              <a:lnSpc>
                <a:spcPts val="6361"/>
              </a:lnSpc>
            </a:pPr>
            <a:r>
              <a:rPr lang="en-US" sz="4543">
                <a:solidFill>
                  <a:srgbClr val="FFFFFF"/>
                </a:solidFill>
                <a:latin typeface="Alice"/>
              </a:rPr>
              <a:t>06</a:t>
            </a:r>
          </a:p>
        </p:txBody>
      </p:sp>
      <p:pic>
        <p:nvPicPr>
          <p:cNvPr id="42" name="Picture 41"/>
          <p:cNvPicPr/>
          <p:nvPr/>
        </p:nvPicPr>
        <p:blipFill>
          <a:blip r:embed="rId9"/>
          <a:stretch>
            <a:fillRect/>
          </a:stretch>
        </p:blipFill>
        <p:spPr>
          <a:xfrm>
            <a:off x="1828975" y="2400300"/>
            <a:ext cx="14328079"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1179</Words>
  <Application>Microsoft Office PowerPoint</Application>
  <PresentationFormat>Custom</PresentationFormat>
  <Paragraphs>100</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Alice</vt:lpstr>
      <vt:lpstr>Stella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dc:creator>
  <cp:lastModifiedBy>ace</cp:lastModifiedBy>
  <cp:revision>9</cp:revision>
  <dcterms:created xsi:type="dcterms:W3CDTF">2006-08-16T00:00:00Z</dcterms:created>
  <dcterms:modified xsi:type="dcterms:W3CDTF">2023-02-23T07:49:40Z</dcterms:modified>
  <dc:identifier>DAFbXq215cY</dc:identifier>
</cp:coreProperties>
</file>